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426" r:id="rId2"/>
    <p:sldId id="270" r:id="rId3"/>
    <p:sldId id="482" r:id="rId4"/>
    <p:sldId id="483" r:id="rId5"/>
    <p:sldId id="484" r:id="rId6"/>
    <p:sldId id="485" r:id="rId7"/>
    <p:sldId id="486" r:id="rId8"/>
    <p:sldId id="450" r:id="rId9"/>
    <p:sldId id="452" r:id="rId10"/>
    <p:sldId id="474" r:id="rId11"/>
    <p:sldId id="476" r:id="rId12"/>
    <p:sldId id="477" r:id="rId13"/>
    <p:sldId id="478" r:id="rId14"/>
    <p:sldId id="479" r:id="rId15"/>
    <p:sldId id="480" r:id="rId16"/>
    <p:sldId id="481" r:id="rId17"/>
    <p:sldId id="438"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2CA1D31-0AD7-4C25-A1BC-52C078622525}">
          <p14:sldIdLst>
            <p14:sldId id="426"/>
            <p14:sldId id="270"/>
            <p14:sldId id="482"/>
            <p14:sldId id="483"/>
            <p14:sldId id="484"/>
            <p14:sldId id="485"/>
            <p14:sldId id="486"/>
            <p14:sldId id="450"/>
            <p14:sldId id="452"/>
            <p14:sldId id="474"/>
            <p14:sldId id="476"/>
            <p14:sldId id="477"/>
            <p14:sldId id="478"/>
            <p14:sldId id="479"/>
            <p14:sldId id="480"/>
            <p14:sldId id="481"/>
            <p14:sldId id="43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hlert, Janice" initials="J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6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96433" autoAdjust="0"/>
  </p:normalViewPr>
  <p:slideViewPr>
    <p:cSldViewPr>
      <p:cViewPr varScale="1">
        <p:scale>
          <a:sx n="112" d="100"/>
          <a:sy n="112" d="100"/>
        </p:scale>
        <p:origin x="120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2EC442E2-EB4E-4436-AC80-1F3B60AE43A7}" type="datetimeFigureOut">
              <a:rPr lang="en-US" smtClean="0"/>
              <a:t>12/16/2014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479FD94B-D18E-4975-849C-815D24A3E603}" type="slidenum">
              <a:rPr lang="en-US" smtClean="0"/>
              <a:t>‹#›</a:t>
            </a:fld>
            <a:endParaRPr lang="en-US" dirty="0"/>
          </a:p>
        </p:txBody>
      </p:sp>
    </p:spTree>
    <p:extLst>
      <p:ext uri="{BB962C8B-B14F-4D97-AF65-F5344CB8AC3E}">
        <p14:creationId xmlns:p14="http://schemas.microsoft.com/office/powerpoint/2010/main" val="2920230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98B87AD4-1E2C-4FC4-8C0A-1FF3751C82AE}" type="datetimeFigureOut">
              <a:rPr lang="en-US" smtClean="0"/>
              <a:t>12/16/2014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A4BCFA16-7CB1-4F64-8C90-6C410AD2C4CD}" type="slidenum">
              <a:rPr lang="en-US" smtClean="0"/>
              <a:t>‹#›</a:t>
            </a:fld>
            <a:endParaRPr lang="en-US" dirty="0"/>
          </a:p>
        </p:txBody>
      </p:sp>
    </p:spTree>
    <p:extLst>
      <p:ext uri="{BB962C8B-B14F-4D97-AF65-F5344CB8AC3E}">
        <p14:creationId xmlns:p14="http://schemas.microsoft.com/office/powerpoint/2010/main" val="983081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100" baseline="0" dirty="0" smtClean="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a:t>
            </a:fld>
            <a:endParaRPr lang="en-US" dirty="0"/>
          </a:p>
        </p:txBody>
      </p:sp>
    </p:spTree>
    <p:extLst>
      <p:ext uri="{BB962C8B-B14F-4D97-AF65-F5344CB8AC3E}">
        <p14:creationId xmlns:p14="http://schemas.microsoft.com/office/powerpoint/2010/main" val="41246814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endParaRPr lang="en-US" sz="1100" baseline="0" dirty="0" smtClean="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15</a:t>
            </a:fld>
            <a:endParaRPr lang="en-US" dirty="0"/>
          </a:p>
        </p:txBody>
      </p:sp>
    </p:spTree>
    <p:extLst>
      <p:ext uri="{BB962C8B-B14F-4D97-AF65-F5344CB8AC3E}">
        <p14:creationId xmlns:p14="http://schemas.microsoft.com/office/powerpoint/2010/main" val="1690221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dirty="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16</a:t>
            </a:fld>
            <a:endParaRPr lang="en-US" dirty="0"/>
          </a:p>
        </p:txBody>
      </p:sp>
    </p:spTree>
    <p:extLst>
      <p:ext uri="{BB962C8B-B14F-4D97-AF65-F5344CB8AC3E}">
        <p14:creationId xmlns:p14="http://schemas.microsoft.com/office/powerpoint/2010/main" val="18804191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mn-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17</a:t>
            </a:fld>
            <a:endParaRPr lang="en-US" dirty="0"/>
          </a:p>
        </p:txBody>
      </p:sp>
    </p:spTree>
    <p:extLst>
      <p:ext uri="{BB962C8B-B14F-4D97-AF65-F5344CB8AC3E}">
        <p14:creationId xmlns:p14="http://schemas.microsoft.com/office/powerpoint/2010/main" val="2074971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baseline="0" dirty="0" smtClean="0">
              <a:latin typeface="+mn-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2</a:t>
            </a:fld>
            <a:endParaRPr lang="en-US" dirty="0"/>
          </a:p>
        </p:txBody>
      </p:sp>
    </p:spTree>
    <p:extLst>
      <p:ext uri="{BB962C8B-B14F-4D97-AF65-F5344CB8AC3E}">
        <p14:creationId xmlns:p14="http://schemas.microsoft.com/office/powerpoint/2010/main" val="218580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baseline="0" dirty="0" smtClean="0">
              <a:latin typeface="+mn-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8</a:t>
            </a:fld>
            <a:endParaRPr lang="en-US" dirty="0"/>
          </a:p>
        </p:txBody>
      </p:sp>
    </p:spTree>
    <p:extLst>
      <p:ext uri="{BB962C8B-B14F-4D97-AF65-F5344CB8AC3E}">
        <p14:creationId xmlns:p14="http://schemas.microsoft.com/office/powerpoint/2010/main" val="1632345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dirty="0">
              <a:latin typeface="+mn-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9</a:t>
            </a:fld>
            <a:endParaRPr lang="en-US" dirty="0"/>
          </a:p>
        </p:txBody>
      </p:sp>
    </p:spTree>
    <p:extLst>
      <p:ext uri="{BB962C8B-B14F-4D97-AF65-F5344CB8AC3E}">
        <p14:creationId xmlns:p14="http://schemas.microsoft.com/office/powerpoint/2010/main" val="17489028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100" dirty="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10</a:t>
            </a:fld>
            <a:endParaRPr lang="en-US" dirty="0"/>
          </a:p>
        </p:txBody>
      </p:sp>
    </p:spTree>
    <p:extLst>
      <p:ext uri="{BB962C8B-B14F-4D97-AF65-F5344CB8AC3E}">
        <p14:creationId xmlns:p14="http://schemas.microsoft.com/office/powerpoint/2010/main" val="338044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dirty="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11</a:t>
            </a:fld>
            <a:endParaRPr lang="en-US" dirty="0"/>
          </a:p>
        </p:txBody>
      </p:sp>
    </p:spTree>
    <p:extLst>
      <p:ext uri="{BB962C8B-B14F-4D97-AF65-F5344CB8AC3E}">
        <p14:creationId xmlns:p14="http://schemas.microsoft.com/office/powerpoint/2010/main" val="65910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baseline="0" dirty="0" smtClean="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12</a:t>
            </a:fld>
            <a:endParaRPr lang="en-US" dirty="0"/>
          </a:p>
        </p:txBody>
      </p:sp>
    </p:spTree>
    <p:extLst>
      <p:ext uri="{BB962C8B-B14F-4D97-AF65-F5344CB8AC3E}">
        <p14:creationId xmlns:p14="http://schemas.microsoft.com/office/powerpoint/2010/main" val="3315405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100" dirty="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13</a:t>
            </a:fld>
            <a:endParaRPr lang="en-US" dirty="0"/>
          </a:p>
        </p:txBody>
      </p:sp>
    </p:spTree>
    <p:extLst>
      <p:ext uri="{BB962C8B-B14F-4D97-AF65-F5344CB8AC3E}">
        <p14:creationId xmlns:p14="http://schemas.microsoft.com/office/powerpoint/2010/main" val="2476512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US" sz="1100" dirty="0" smtClean="0">
              <a:latin typeface="+mj-lt"/>
            </a:endParaRPr>
          </a:p>
        </p:txBody>
      </p:sp>
      <p:sp>
        <p:nvSpPr>
          <p:cNvPr id="4" name="Slide Number Placeholder 3"/>
          <p:cNvSpPr>
            <a:spLocks noGrp="1"/>
          </p:cNvSpPr>
          <p:nvPr>
            <p:ph type="sldNum" sz="quarter" idx="10"/>
          </p:nvPr>
        </p:nvSpPr>
        <p:spPr/>
        <p:txBody>
          <a:bodyPr/>
          <a:lstStyle/>
          <a:p>
            <a:fld id="{A4BCFA16-7CB1-4F64-8C90-6C410AD2C4CD}" type="slidenum">
              <a:rPr lang="en-US" smtClean="0"/>
              <a:t>14</a:t>
            </a:fld>
            <a:endParaRPr lang="en-US" dirty="0"/>
          </a:p>
        </p:txBody>
      </p:sp>
    </p:spTree>
    <p:extLst>
      <p:ext uri="{BB962C8B-B14F-4D97-AF65-F5344CB8AC3E}">
        <p14:creationId xmlns:p14="http://schemas.microsoft.com/office/powerpoint/2010/main" val="33252891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9F12F3C-E179-414B-9C55-3A12931DA373}" type="datetime1">
              <a:rPr lang="en-US" smtClean="0"/>
              <a:t>12/16/2014</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A24954E-C6B2-4BF3-ADB1-EA3F9F51B0F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BA57712-F08F-4AA5-A3D4-A9EEA2D4966A}" type="datetime1">
              <a:rPr lang="en-US" smtClean="0"/>
              <a:t>12/16/2014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A24954E-C6B2-4BF3-ADB1-EA3F9F51B0F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E65136-DFEE-4D2C-A6F4-E328F281279F}" type="datetime1">
              <a:rPr lang="en-US" smtClean="0"/>
              <a:t>12/16/2014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A24954E-C6B2-4BF3-ADB1-EA3F9F51B0F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FFC988-4DBD-443F-90F2-10737846E77A}" type="datetime1">
              <a:rPr lang="en-US" smtClean="0"/>
              <a:t>12/16/2014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A24954E-C6B2-4BF3-ADB1-EA3F9F51B0F2}"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9724EDD-10B1-4DCA-9913-B63623F3B8DA}" type="datetime1">
              <a:rPr lang="en-US" smtClean="0"/>
              <a:t>12/16/2014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A24954E-C6B2-4BF3-ADB1-EA3F9F51B0F2}"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7F98237-A9FA-49F9-ABCA-7FE84402B200}" type="datetime1">
              <a:rPr lang="en-US" smtClean="0"/>
              <a:t>12/16/2014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A24954E-C6B2-4BF3-ADB1-EA3F9F51B0F2}"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9A0CC56-7495-4DC6-9A42-61352E4BC23C}" type="datetime1">
              <a:rPr lang="en-US" smtClean="0"/>
              <a:t>12/16/2014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0A24954E-C6B2-4BF3-ADB1-EA3F9F51B0F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F1B726A-D617-4B9F-A32A-58C909C294CE}" type="datetime1">
              <a:rPr lang="en-US" smtClean="0"/>
              <a:t>12/16/2014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0A24954E-C6B2-4BF3-ADB1-EA3F9F51B0F2}"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EFB11A0-CF7A-4CC7-8040-2E8D15603456}" type="datetime1">
              <a:rPr lang="en-US" smtClean="0"/>
              <a:t>12/16/2014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0A24954E-C6B2-4BF3-ADB1-EA3F9F51B0F2}"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0B6B7A9-BEB0-46A1-8385-2A38F5902B0C}" type="datetime1">
              <a:rPr lang="en-US" smtClean="0"/>
              <a:t>12/16/2014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A24954E-C6B2-4BF3-ADB1-EA3F9F51B0F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462942E-1E67-42DD-BB5A-842C71859FE8}" type="datetime1">
              <a:rPr lang="en-US" smtClean="0"/>
              <a:t>12/16/2014</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A24954E-C6B2-4BF3-ADB1-EA3F9F51B0F2}"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43C4F17-9029-459F-83A2-DB2BD2180931}" type="datetime1">
              <a:rPr lang="en-US" smtClean="0"/>
              <a:t>12/16/2014</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A24954E-C6B2-4BF3-ADB1-EA3F9F51B0F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1295400"/>
            <a:ext cx="8915400" cy="1829761"/>
          </a:xfrm>
        </p:spPr>
        <p:txBody>
          <a:bodyPr>
            <a:normAutofit/>
          </a:bodyPr>
          <a:lstStyle/>
          <a:p>
            <a:r>
              <a:rPr lang="en-US" sz="3600" dirty="0" smtClean="0"/>
              <a:t>Project Initiation and Charters: </a:t>
            </a:r>
            <a:br>
              <a:rPr lang="en-US" sz="3600" dirty="0" smtClean="0"/>
            </a:br>
            <a:r>
              <a:rPr lang="en-US" sz="3600" dirty="0" smtClean="0"/>
              <a:t>Building a Solid Foundation</a:t>
            </a:r>
            <a:endParaRPr lang="en-US" sz="3600" dirty="0"/>
          </a:p>
        </p:txBody>
      </p:sp>
      <p:sp>
        <p:nvSpPr>
          <p:cNvPr id="3" name="Subtitle 2"/>
          <p:cNvSpPr>
            <a:spLocks noGrp="1"/>
          </p:cNvSpPr>
          <p:nvPr>
            <p:ph type="subTitle" idx="1"/>
          </p:nvPr>
        </p:nvSpPr>
        <p:spPr>
          <a:xfrm>
            <a:off x="76200" y="3352800"/>
            <a:ext cx="8839200" cy="1199704"/>
          </a:xfrm>
        </p:spPr>
        <p:txBody>
          <a:bodyPr>
            <a:noAutofit/>
          </a:bodyPr>
          <a:lstStyle/>
          <a:p>
            <a:r>
              <a:rPr lang="en-US" sz="2000" dirty="0" smtClean="0"/>
              <a:t>Presenter: Jennifer LoGalbo</a:t>
            </a:r>
          </a:p>
          <a:p>
            <a:r>
              <a:rPr lang="en-US" sz="2000" dirty="0" smtClean="0"/>
              <a:t>RHP </a:t>
            </a:r>
            <a:r>
              <a:rPr lang="en-US" sz="2000" dirty="0"/>
              <a:t>8 Monthly Learning Collaborative Call</a:t>
            </a:r>
          </a:p>
          <a:p>
            <a:r>
              <a:rPr lang="en-US" sz="2000" dirty="0" smtClean="0"/>
              <a:t>December 9, 2014</a:t>
            </a:r>
          </a:p>
        </p:txBody>
      </p:sp>
      <p:pic>
        <p:nvPicPr>
          <p:cNvPr id="5" name="Picture 4" descr="RHP 8 logo with counties listed" title="RHP 8 logo with counties liste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925" y="152400"/>
            <a:ext cx="1831675" cy="1831675"/>
          </a:xfrm>
          <a:prstGeom prst="rect">
            <a:avLst/>
          </a:prstGeom>
        </p:spPr>
      </p:pic>
      <p:sp>
        <p:nvSpPr>
          <p:cNvPr id="4" name="Slide Number Placeholder 3"/>
          <p:cNvSpPr>
            <a:spLocks noGrp="1"/>
          </p:cNvSpPr>
          <p:nvPr>
            <p:ph type="sldNum" sz="quarter" idx="12"/>
          </p:nvPr>
        </p:nvSpPr>
        <p:spPr/>
        <p:txBody>
          <a:bodyPr/>
          <a:lstStyle/>
          <a:p>
            <a:fld id="{0A24954E-C6B2-4BF3-ADB1-EA3F9F51B0F2}" type="slidenum">
              <a:rPr lang="en-US" smtClean="0"/>
              <a:t>1</a:t>
            </a:fld>
            <a:endParaRPr lang="en-US" dirty="0"/>
          </a:p>
        </p:txBody>
      </p:sp>
    </p:spTree>
    <p:extLst>
      <p:ext uri="{BB962C8B-B14F-4D97-AF65-F5344CB8AC3E}">
        <p14:creationId xmlns:p14="http://schemas.microsoft.com/office/powerpoint/2010/main" val="3560972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Project Charter – Components</a:t>
            </a:r>
            <a:r>
              <a:rPr lang="en-US" sz="1700" dirty="0" smtClean="0"/>
              <a:t>,2</a:t>
            </a:r>
            <a:endParaRPr lang="en-US" sz="1700" dirty="0"/>
          </a:p>
        </p:txBody>
      </p:sp>
      <p:sp>
        <p:nvSpPr>
          <p:cNvPr id="2" name="Content Placeholder 1"/>
          <p:cNvSpPr>
            <a:spLocks noGrp="1"/>
          </p:cNvSpPr>
          <p:nvPr>
            <p:ph idx="1"/>
          </p:nvPr>
        </p:nvSpPr>
        <p:spPr>
          <a:xfrm>
            <a:off x="457200" y="1265237"/>
            <a:ext cx="8229600" cy="4144963"/>
          </a:xfrm>
        </p:spPr>
        <p:txBody>
          <a:bodyPr>
            <a:noAutofit/>
          </a:bodyPr>
          <a:lstStyle/>
          <a:p>
            <a:pPr marL="566928" indent="-457200">
              <a:spcBef>
                <a:spcPts val="1000"/>
              </a:spcBef>
              <a:buFont typeface="+mj-lt"/>
              <a:buAutoNum type="arabicPeriod" startAt="8"/>
            </a:pPr>
            <a:r>
              <a:rPr lang="en-US" sz="2100" dirty="0"/>
              <a:t>Assumptions</a:t>
            </a:r>
          </a:p>
          <a:p>
            <a:pPr marL="566928" indent="-457200">
              <a:spcBef>
                <a:spcPts val="1000"/>
              </a:spcBef>
              <a:buFont typeface="+mj-lt"/>
              <a:buAutoNum type="arabicPeriod" startAt="8"/>
            </a:pPr>
            <a:r>
              <a:rPr lang="en-US" sz="2100" dirty="0" smtClean="0"/>
              <a:t>Constraints</a:t>
            </a:r>
          </a:p>
          <a:p>
            <a:pPr marL="566928" indent="-457200">
              <a:spcBef>
                <a:spcPts val="1000"/>
              </a:spcBef>
              <a:buFont typeface="+mj-lt"/>
              <a:buAutoNum type="arabicPeriod" startAt="8"/>
            </a:pPr>
            <a:r>
              <a:rPr lang="en-US" sz="2100" dirty="0" smtClean="0"/>
              <a:t>Measurable </a:t>
            </a:r>
            <a:r>
              <a:rPr lang="en-US" sz="2100" dirty="0"/>
              <a:t>Project Objectives</a:t>
            </a:r>
          </a:p>
          <a:p>
            <a:pPr marL="566928" indent="-457200">
              <a:spcBef>
                <a:spcPts val="1000"/>
              </a:spcBef>
              <a:buFont typeface="+mj-lt"/>
              <a:buAutoNum type="arabicPeriod" startAt="8"/>
            </a:pPr>
            <a:r>
              <a:rPr lang="en-US" sz="2100" dirty="0" smtClean="0"/>
              <a:t>Project </a:t>
            </a:r>
            <a:r>
              <a:rPr lang="en-US" sz="2100" dirty="0"/>
              <a:t>Approval Requirements</a:t>
            </a:r>
          </a:p>
          <a:p>
            <a:pPr marL="566928" indent="-457200">
              <a:spcBef>
                <a:spcPts val="1000"/>
              </a:spcBef>
              <a:buFont typeface="+mj-lt"/>
              <a:buAutoNum type="arabicPeriod" startAt="8"/>
            </a:pPr>
            <a:r>
              <a:rPr lang="en-US" sz="2100" dirty="0" smtClean="0"/>
              <a:t>High-Level </a:t>
            </a:r>
            <a:r>
              <a:rPr lang="en-US" sz="2100" dirty="0"/>
              <a:t>Project Risks</a:t>
            </a:r>
          </a:p>
          <a:p>
            <a:pPr marL="566928" indent="-457200">
              <a:spcBef>
                <a:spcPts val="1000"/>
              </a:spcBef>
              <a:buFont typeface="+mj-lt"/>
              <a:buAutoNum type="arabicPeriod" startAt="8"/>
            </a:pPr>
            <a:r>
              <a:rPr lang="en-US" sz="2100" dirty="0" smtClean="0"/>
              <a:t>Project Sponsor(s</a:t>
            </a:r>
            <a:r>
              <a:rPr lang="en-US" sz="2100" dirty="0"/>
              <a:t>) Authorizing the Project</a:t>
            </a:r>
          </a:p>
          <a:p>
            <a:pPr marL="736092" lvl="1" indent="-342900">
              <a:spcBef>
                <a:spcPts val="1000"/>
              </a:spcBef>
              <a:buFont typeface="+mj-lt"/>
              <a:buAutoNum type="arabicPeriod" startAt="8"/>
            </a:pPr>
            <a:endParaRPr lang="en-US" sz="1700" dirty="0" smtClean="0"/>
          </a:p>
        </p:txBody>
      </p:sp>
      <p:sp>
        <p:nvSpPr>
          <p:cNvPr id="4" name="Slide Number Placeholder 3"/>
          <p:cNvSpPr>
            <a:spLocks noGrp="1"/>
          </p:cNvSpPr>
          <p:nvPr>
            <p:ph type="sldNum" sz="quarter" idx="12"/>
          </p:nvPr>
        </p:nvSpPr>
        <p:spPr/>
        <p:txBody>
          <a:bodyPr/>
          <a:lstStyle/>
          <a:p>
            <a:fld id="{0A24954E-C6B2-4BF3-ADB1-EA3F9F51B0F2}" type="slidenum">
              <a:rPr lang="en-US" smtClean="0"/>
              <a:t>10</a:t>
            </a:fld>
            <a:endParaRPr lang="en-US" dirty="0"/>
          </a:p>
        </p:txBody>
      </p:sp>
    </p:spTree>
    <p:extLst>
      <p:ext uri="{BB962C8B-B14F-4D97-AF65-F5344CB8AC3E}">
        <p14:creationId xmlns:p14="http://schemas.microsoft.com/office/powerpoint/2010/main" val="2181508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Project </a:t>
            </a:r>
            <a:r>
              <a:rPr lang="en-US" dirty="0"/>
              <a:t>Charter </a:t>
            </a:r>
            <a:r>
              <a:rPr lang="en-US" dirty="0" smtClean="0"/>
              <a:t>– Example</a:t>
            </a:r>
            <a:r>
              <a:rPr lang="en-US" sz="1700" dirty="0" smtClean="0"/>
              <a:t>,1</a:t>
            </a:r>
            <a:endParaRPr lang="en-US" sz="1700" dirty="0"/>
          </a:p>
        </p:txBody>
      </p:sp>
      <p:sp>
        <p:nvSpPr>
          <p:cNvPr id="2" name="Content Placeholder 1"/>
          <p:cNvSpPr>
            <a:spLocks noGrp="1"/>
          </p:cNvSpPr>
          <p:nvPr>
            <p:ph idx="1"/>
          </p:nvPr>
        </p:nvSpPr>
        <p:spPr>
          <a:xfrm>
            <a:off x="0" y="1265237"/>
            <a:ext cx="9144000" cy="5142707"/>
          </a:xfrm>
        </p:spPr>
        <p:txBody>
          <a:bodyPr>
            <a:noAutofit/>
          </a:bodyPr>
          <a:lstStyle/>
          <a:p>
            <a:pPr>
              <a:spcBef>
                <a:spcPts val="1000"/>
              </a:spcBef>
            </a:pPr>
            <a:r>
              <a:rPr lang="en-US" sz="2100" dirty="0" smtClean="0"/>
              <a:t>Project Title and Description</a:t>
            </a:r>
          </a:p>
          <a:p>
            <a:pPr lvl="1">
              <a:spcBef>
                <a:spcPts val="1000"/>
              </a:spcBef>
            </a:pPr>
            <a:r>
              <a:rPr lang="en-US" sz="1700" dirty="0" smtClean="0"/>
              <a:t>Title: Patient </a:t>
            </a:r>
            <a:r>
              <a:rPr lang="en-US" sz="1700" dirty="0"/>
              <a:t>Navigation and Chronic Illness Support for Patients with Limited Resources</a:t>
            </a:r>
          </a:p>
          <a:p>
            <a:pPr lvl="1">
              <a:spcBef>
                <a:spcPts val="1000"/>
              </a:spcBef>
            </a:pPr>
            <a:r>
              <a:rPr lang="en-US" sz="1700" dirty="0" smtClean="0"/>
              <a:t>Description: Project </a:t>
            </a:r>
            <a:r>
              <a:rPr lang="en-US" sz="1700" dirty="0"/>
              <a:t>will provide patient navigation and selected chronic illness supports for a target group of patients who are </a:t>
            </a:r>
            <a:r>
              <a:rPr lang="en-US" sz="1700" dirty="0" smtClean="0"/>
              <a:t>members </a:t>
            </a:r>
            <a:r>
              <a:rPr lang="en-US" sz="1700" dirty="0"/>
              <a:t>of the </a:t>
            </a:r>
            <a:r>
              <a:rPr lang="en-US" sz="1700" dirty="0" smtClean="0"/>
              <a:t>County’s </a:t>
            </a:r>
            <a:r>
              <a:rPr lang="en-US" sz="1700" dirty="0"/>
              <a:t>Indigent Care </a:t>
            </a:r>
            <a:r>
              <a:rPr lang="en-US" sz="1700" dirty="0" smtClean="0"/>
              <a:t>Program or Medicaid. Project </a:t>
            </a:r>
            <a:r>
              <a:rPr lang="en-US" sz="1700" dirty="0"/>
              <a:t>components include patient navigators, chronic disease self-management workshops, </a:t>
            </a:r>
            <a:r>
              <a:rPr lang="en-US" sz="1700" dirty="0" smtClean="0"/>
              <a:t>mental </a:t>
            </a:r>
            <a:r>
              <a:rPr lang="en-US" sz="1700" dirty="0"/>
              <a:t>health practitioners at </a:t>
            </a:r>
            <a:r>
              <a:rPr lang="en-US" sz="1700" dirty="0" smtClean="0"/>
              <a:t>XYZ Local Mental </a:t>
            </a:r>
            <a:r>
              <a:rPr lang="en-US" sz="1700" dirty="0"/>
              <a:t>H</a:t>
            </a:r>
            <a:r>
              <a:rPr lang="en-US" sz="1700" dirty="0" smtClean="0"/>
              <a:t>ealth Authority, </a:t>
            </a:r>
            <a:r>
              <a:rPr lang="en-US" sz="1700" dirty="0"/>
              <a:t>and an improved network of coordinated support for program participants</a:t>
            </a:r>
            <a:r>
              <a:rPr lang="en-US" sz="1700" dirty="0" smtClean="0"/>
              <a:t>.</a:t>
            </a:r>
          </a:p>
          <a:p>
            <a:pPr>
              <a:spcBef>
                <a:spcPts val="1000"/>
              </a:spcBef>
            </a:pPr>
            <a:r>
              <a:rPr lang="en-US" sz="2100" dirty="0" smtClean="0"/>
              <a:t>Project Manager Assigned and Authority Level</a:t>
            </a:r>
          </a:p>
          <a:p>
            <a:pPr lvl="1">
              <a:spcBef>
                <a:spcPts val="1000"/>
              </a:spcBef>
            </a:pPr>
            <a:r>
              <a:rPr lang="en-US" sz="1700" dirty="0" smtClean="0"/>
              <a:t>Assigned Project Manager: Jane Doe</a:t>
            </a:r>
          </a:p>
          <a:p>
            <a:pPr lvl="1">
              <a:spcBef>
                <a:spcPts val="1000"/>
              </a:spcBef>
            </a:pPr>
            <a:r>
              <a:rPr lang="en-US" sz="1700" dirty="0" smtClean="0"/>
              <a:t>Authority Level: Doe has authority to make staffing and scheduling changes and sign-off on items required for purchase for the project. Ms. Doe reports to Joe Smith, Executive Director of ABC Hospital. </a:t>
            </a:r>
          </a:p>
        </p:txBody>
      </p:sp>
      <p:sp>
        <p:nvSpPr>
          <p:cNvPr id="4" name="Slide Number Placeholder 3"/>
          <p:cNvSpPr>
            <a:spLocks noGrp="1"/>
          </p:cNvSpPr>
          <p:nvPr>
            <p:ph type="sldNum" sz="quarter" idx="12"/>
          </p:nvPr>
        </p:nvSpPr>
        <p:spPr/>
        <p:txBody>
          <a:bodyPr/>
          <a:lstStyle/>
          <a:p>
            <a:fld id="{0A24954E-C6B2-4BF3-ADB1-EA3F9F51B0F2}" type="slidenum">
              <a:rPr lang="en-US" smtClean="0"/>
              <a:t>11</a:t>
            </a:fld>
            <a:endParaRPr lang="en-US" dirty="0"/>
          </a:p>
        </p:txBody>
      </p:sp>
    </p:spTree>
    <p:extLst>
      <p:ext uri="{BB962C8B-B14F-4D97-AF65-F5344CB8AC3E}">
        <p14:creationId xmlns:p14="http://schemas.microsoft.com/office/powerpoint/2010/main" val="1934374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Charter – </a:t>
            </a:r>
            <a:r>
              <a:rPr lang="en-US" dirty="0" smtClean="0"/>
              <a:t>Example</a:t>
            </a:r>
            <a:r>
              <a:rPr lang="en-US" sz="1700" dirty="0" smtClean="0"/>
              <a:t>,2</a:t>
            </a:r>
            <a:endParaRPr lang="en-US" dirty="0"/>
          </a:p>
        </p:txBody>
      </p:sp>
      <p:sp>
        <p:nvSpPr>
          <p:cNvPr id="2" name="Content Placeholder 1"/>
          <p:cNvSpPr>
            <a:spLocks noGrp="1"/>
          </p:cNvSpPr>
          <p:nvPr>
            <p:ph idx="1"/>
          </p:nvPr>
        </p:nvSpPr>
        <p:spPr>
          <a:xfrm>
            <a:off x="0" y="1181893"/>
            <a:ext cx="9144000" cy="5142707"/>
          </a:xfrm>
        </p:spPr>
        <p:txBody>
          <a:bodyPr>
            <a:noAutofit/>
          </a:bodyPr>
          <a:lstStyle/>
          <a:p>
            <a:pPr>
              <a:spcBef>
                <a:spcPts val="1000"/>
              </a:spcBef>
            </a:pPr>
            <a:r>
              <a:rPr lang="en-US" sz="2100" dirty="0" smtClean="0"/>
              <a:t>Business Case</a:t>
            </a:r>
          </a:p>
          <a:p>
            <a:pPr lvl="1">
              <a:spcBef>
                <a:spcPts val="1000"/>
              </a:spcBef>
            </a:pPr>
            <a:r>
              <a:rPr lang="en-US" sz="1700" dirty="0"/>
              <a:t>The </a:t>
            </a:r>
            <a:r>
              <a:rPr lang="en-US" sz="1700" dirty="0" smtClean="0"/>
              <a:t>need for </a:t>
            </a:r>
            <a:r>
              <a:rPr lang="en-US" sz="1700" dirty="0"/>
              <a:t>this project was stakeholders’ call for improved </a:t>
            </a:r>
            <a:r>
              <a:rPr lang="en-US" sz="1700" dirty="0" smtClean="0"/>
              <a:t>support </a:t>
            </a:r>
            <a:r>
              <a:rPr lang="en-US" sz="1700" dirty="0"/>
              <a:t>for </a:t>
            </a:r>
            <a:r>
              <a:rPr lang="en-US" sz="1700" dirty="0" smtClean="0"/>
              <a:t>low-income </a:t>
            </a:r>
            <a:r>
              <a:rPr lang="en-US" sz="1700" dirty="0"/>
              <a:t>patients that would ultimately reduce unnecessary utilization of high cost </a:t>
            </a:r>
            <a:r>
              <a:rPr lang="en-US" sz="1700" dirty="0" smtClean="0"/>
              <a:t>emergency department (ED) </a:t>
            </a:r>
            <a:r>
              <a:rPr lang="en-US" sz="1700" dirty="0"/>
              <a:t>and hospital services.  The project addresses three main areas:  1) inappropriate utilization of the ED; 2) substantial resources consumed by potentially preventable hospitalizations; 3) fragmentation of the health </a:t>
            </a:r>
            <a:r>
              <a:rPr lang="en-US" sz="1700" dirty="0" smtClean="0"/>
              <a:t>care system. </a:t>
            </a:r>
          </a:p>
          <a:p>
            <a:pPr>
              <a:spcBef>
                <a:spcPts val="1000"/>
              </a:spcBef>
            </a:pPr>
            <a:r>
              <a:rPr lang="en-US" sz="2100" dirty="0" smtClean="0"/>
              <a:t>Resources Pre-assigned</a:t>
            </a:r>
          </a:p>
          <a:p>
            <a:pPr lvl="1">
              <a:spcBef>
                <a:spcPts val="1000"/>
              </a:spcBef>
            </a:pPr>
            <a:r>
              <a:rPr lang="en-US" sz="1700" dirty="0" smtClean="0"/>
              <a:t>Jane Doe, Mike Smith, Lauren Jones, and John White are dedicated resources to this project due to their extensive knowledge with ABC Hospital and its key community stakeholders. Other resources will be determined by the project manager.</a:t>
            </a:r>
          </a:p>
          <a:p>
            <a:pPr>
              <a:spcBef>
                <a:spcPts val="1000"/>
              </a:spcBef>
            </a:pPr>
            <a:r>
              <a:rPr lang="en-US" sz="2100" dirty="0" smtClean="0"/>
              <a:t>Stakeholders</a:t>
            </a:r>
          </a:p>
          <a:p>
            <a:pPr lvl="1">
              <a:spcBef>
                <a:spcPts val="1000"/>
              </a:spcBef>
            </a:pPr>
            <a:r>
              <a:rPr lang="en-US" sz="1700" dirty="0" smtClean="0"/>
              <a:t>Stakeholders include Judy White and Paul Stevens with the Quality Improvement Division, and Ashley Smith as the Chief Nurse Officer.</a:t>
            </a:r>
          </a:p>
        </p:txBody>
      </p:sp>
      <p:sp>
        <p:nvSpPr>
          <p:cNvPr id="4" name="Slide Number Placeholder 3"/>
          <p:cNvSpPr>
            <a:spLocks noGrp="1"/>
          </p:cNvSpPr>
          <p:nvPr>
            <p:ph type="sldNum" sz="quarter" idx="12"/>
          </p:nvPr>
        </p:nvSpPr>
        <p:spPr/>
        <p:txBody>
          <a:bodyPr/>
          <a:lstStyle/>
          <a:p>
            <a:fld id="{0A24954E-C6B2-4BF3-ADB1-EA3F9F51B0F2}" type="slidenum">
              <a:rPr lang="en-US" smtClean="0"/>
              <a:t>12</a:t>
            </a:fld>
            <a:endParaRPr lang="en-US" dirty="0"/>
          </a:p>
        </p:txBody>
      </p:sp>
    </p:spTree>
    <p:extLst>
      <p:ext uri="{BB962C8B-B14F-4D97-AF65-F5344CB8AC3E}">
        <p14:creationId xmlns:p14="http://schemas.microsoft.com/office/powerpoint/2010/main" val="19296877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Charter – </a:t>
            </a:r>
            <a:r>
              <a:rPr lang="en-US" dirty="0" smtClean="0"/>
              <a:t>Example</a:t>
            </a:r>
            <a:r>
              <a:rPr lang="en-US" sz="1700" dirty="0" smtClean="0"/>
              <a:t>,3</a:t>
            </a:r>
            <a:endParaRPr lang="en-US" dirty="0"/>
          </a:p>
        </p:txBody>
      </p:sp>
      <p:sp>
        <p:nvSpPr>
          <p:cNvPr id="2" name="Content Placeholder 1"/>
          <p:cNvSpPr>
            <a:spLocks noGrp="1"/>
          </p:cNvSpPr>
          <p:nvPr>
            <p:ph idx="1"/>
          </p:nvPr>
        </p:nvSpPr>
        <p:spPr>
          <a:xfrm>
            <a:off x="0" y="1265237"/>
            <a:ext cx="9144000" cy="4602163"/>
          </a:xfrm>
        </p:spPr>
        <p:txBody>
          <a:bodyPr>
            <a:noAutofit/>
          </a:bodyPr>
          <a:lstStyle/>
          <a:p>
            <a:pPr>
              <a:spcBef>
                <a:spcPts val="1000"/>
              </a:spcBef>
            </a:pPr>
            <a:r>
              <a:rPr lang="en-US" sz="2100" dirty="0"/>
              <a:t>Stakeholder Requirements as </a:t>
            </a:r>
            <a:r>
              <a:rPr lang="en-US" sz="2100" dirty="0" smtClean="0"/>
              <a:t>Known</a:t>
            </a:r>
          </a:p>
          <a:p>
            <a:pPr lvl="1">
              <a:spcBef>
                <a:spcPts val="1000"/>
              </a:spcBef>
            </a:pPr>
            <a:r>
              <a:rPr lang="en-US" sz="1700" dirty="0" smtClean="0"/>
              <a:t>Attached to the Team Charter is a document with existing system requirements. It is expected project will not impact the current system. </a:t>
            </a:r>
          </a:p>
          <a:p>
            <a:pPr>
              <a:spcBef>
                <a:spcPts val="1000"/>
              </a:spcBef>
            </a:pPr>
            <a:r>
              <a:rPr lang="en-US" sz="2100" dirty="0" smtClean="0"/>
              <a:t>Project Deliverables</a:t>
            </a:r>
          </a:p>
          <a:p>
            <a:pPr marL="736092" lvl="1" indent="-342900">
              <a:spcBef>
                <a:spcPts val="1000"/>
              </a:spcBef>
              <a:buFont typeface="+mj-lt"/>
              <a:buAutoNum type="arabicPeriod"/>
            </a:pPr>
            <a:r>
              <a:rPr lang="en-US" sz="1700" dirty="0" smtClean="0"/>
              <a:t>Increase quantifiable patient impact (QPI): DY3 – 200 unique individuals; DY4 – 500 unique individuals; DY5 – 1000 unique individuals</a:t>
            </a:r>
          </a:p>
          <a:p>
            <a:pPr marL="736092" lvl="1" indent="-342900">
              <a:spcBef>
                <a:spcPts val="1000"/>
              </a:spcBef>
              <a:buFont typeface="+mj-lt"/>
              <a:buAutoNum type="arabicPeriod"/>
            </a:pPr>
            <a:r>
              <a:rPr lang="en-US" sz="1700" dirty="0" smtClean="0"/>
              <a:t>Attend two, face-to-face learning collaborative events in the region.</a:t>
            </a:r>
          </a:p>
          <a:p>
            <a:pPr marL="736092" lvl="1" indent="-342900">
              <a:spcBef>
                <a:spcPts val="1000"/>
              </a:spcBef>
              <a:buFont typeface="+mj-lt"/>
              <a:buAutoNum type="arabicPeriod"/>
            </a:pPr>
            <a:r>
              <a:rPr lang="en-US" sz="1700" dirty="0" smtClean="0"/>
              <a:t>Conduct PDSA cycles on a weekly basis.</a:t>
            </a:r>
          </a:p>
          <a:p>
            <a:pPr marL="736092" lvl="1" indent="-342900">
              <a:spcBef>
                <a:spcPts val="1000"/>
              </a:spcBef>
              <a:buFont typeface="+mj-lt"/>
              <a:buAutoNum type="arabicPeriod"/>
            </a:pPr>
            <a:r>
              <a:rPr lang="en-US" sz="1700" dirty="0" smtClean="0"/>
              <a:t>Develop training materials for new staff.</a:t>
            </a:r>
          </a:p>
          <a:p>
            <a:pPr marL="736092" lvl="1" indent="-342900">
              <a:spcBef>
                <a:spcPts val="1000"/>
              </a:spcBef>
              <a:buFont typeface="+mj-lt"/>
              <a:buAutoNum type="arabicPeriod"/>
            </a:pPr>
            <a:r>
              <a:rPr lang="en-US" sz="1700" dirty="0" smtClean="0"/>
              <a:t>Hire three social workers and two nurse practitioners. </a:t>
            </a:r>
          </a:p>
        </p:txBody>
      </p:sp>
      <p:sp>
        <p:nvSpPr>
          <p:cNvPr id="4" name="Slide Number Placeholder 3"/>
          <p:cNvSpPr>
            <a:spLocks noGrp="1"/>
          </p:cNvSpPr>
          <p:nvPr>
            <p:ph type="sldNum" sz="quarter" idx="12"/>
          </p:nvPr>
        </p:nvSpPr>
        <p:spPr/>
        <p:txBody>
          <a:bodyPr/>
          <a:lstStyle/>
          <a:p>
            <a:fld id="{0A24954E-C6B2-4BF3-ADB1-EA3F9F51B0F2}" type="slidenum">
              <a:rPr lang="en-US" smtClean="0"/>
              <a:t>13</a:t>
            </a:fld>
            <a:endParaRPr lang="en-US" dirty="0"/>
          </a:p>
        </p:txBody>
      </p:sp>
    </p:spTree>
    <p:extLst>
      <p:ext uri="{BB962C8B-B14F-4D97-AF65-F5344CB8AC3E}">
        <p14:creationId xmlns:p14="http://schemas.microsoft.com/office/powerpoint/2010/main" val="20231239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Charter – </a:t>
            </a:r>
            <a:r>
              <a:rPr lang="en-US" dirty="0" smtClean="0"/>
              <a:t>Example</a:t>
            </a:r>
            <a:r>
              <a:rPr lang="en-US" sz="1700" dirty="0" smtClean="0"/>
              <a:t>,4</a:t>
            </a:r>
            <a:endParaRPr lang="en-US" dirty="0"/>
          </a:p>
        </p:txBody>
      </p:sp>
      <p:sp>
        <p:nvSpPr>
          <p:cNvPr id="2" name="Content Placeholder 1"/>
          <p:cNvSpPr>
            <a:spLocks noGrp="1"/>
          </p:cNvSpPr>
          <p:nvPr>
            <p:ph idx="1"/>
          </p:nvPr>
        </p:nvSpPr>
        <p:spPr>
          <a:xfrm>
            <a:off x="0" y="1143000"/>
            <a:ext cx="9144000" cy="5142707"/>
          </a:xfrm>
        </p:spPr>
        <p:txBody>
          <a:bodyPr>
            <a:noAutofit/>
          </a:bodyPr>
          <a:lstStyle/>
          <a:p>
            <a:pPr>
              <a:spcBef>
                <a:spcPts val="1000"/>
              </a:spcBef>
            </a:pPr>
            <a:r>
              <a:rPr lang="en-US" sz="2100" dirty="0" smtClean="0"/>
              <a:t>Assumptions</a:t>
            </a:r>
          </a:p>
          <a:p>
            <a:pPr marL="736092" lvl="1" indent="-342900">
              <a:spcBef>
                <a:spcPts val="1000"/>
              </a:spcBef>
              <a:buFont typeface="+mj-lt"/>
              <a:buAutoNum type="arabicPeriod"/>
            </a:pPr>
            <a:r>
              <a:rPr lang="en-US" sz="1700" dirty="0" smtClean="0"/>
              <a:t>Five hires will be able to on-board by end of 2013.</a:t>
            </a:r>
          </a:p>
          <a:p>
            <a:pPr marL="736092" lvl="1" indent="-342900">
              <a:spcBef>
                <a:spcPts val="1000"/>
              </a:spcBef>
              <a:buFont typeface="+mj-lt"/>
              <a:buAutoNum type="arabicPeriod"/>
            </a:pPr>
            <a:r>
              <a:rPr lang="en-US" sz="1700" dirty="0" smtClean="0"/>
              <a:t>Staff will be away from ABC Hospital for 1 week each June 2012 for training in Nashville.</a:t>
            </a:r>
          </a:p>
          <a:p>
            <a:pPr marL="736092" lvl="1" indent="-342900">
              <a:spcBef>
                <a:spcPts val="1000"/>
              </a:spcBef>
              <a:buFont typeface="+mj-lt"/>
              <a:buAutoNum type="arabicPeriod"/>
            </a:pPr>
            <a:r>
              <a:rPr lang="en-US" sz="1700" dirty="0" smtClean="0"/>
              <a:t>The existing system will be able to generate QPI reports every April and October.</a:t>
            </a:r>
          </a:p>
          <a:p>
            <a:pPr marL="736092" lvl="1" indent="-342900">
              <a:spcBef>
                <a:spcPts val="1000"/>
              </a:spcBef>
              <a:buFont typeface="+mj-lt"/>
              <a:buAutoNum type="arabicPeriod"/>
            </a:pPr>
            <a:r>
              <a:rPr lang="en-US" sz="1700" dirty="0" smtClean="0"/>
              <a:t>Staff will be familiar with PDSA cycles able to document them every week.</a:t>
            </a:r>
            <a:endParaRPr lang="en-US" sz="1700" dirty="0"/>
          </a:p>
          <a:p>
            <a:pPr>
              <a:spcBef>
                <a:spcPts val="1000"/>
              </a:spcBef>
            </a:pPr>
            <a:r>
              <a:rPr lang="en-US" sz="2100" dirty="0" smtClean="0"/>
              <a:t>Constraints</a:t>
            </a:r>
          </a:p>
          <a:p>
            <a:pPr marL="736092" lvl="1" indent="-342900">
              <a:spcBef>
                <a:spcPts val="1000"/>
              </a:spcBef>
              <a:buFont typeface="+mj-lt"/>
              <a:buAutoNum type="arabicPeriod"/>
            </a:pPr>
            <a:r>
              <a:rPr lang="en-US" sz="1700" dirty="0" smtClean="0"/>
              <a:t>ABC Hospital is located in a health professional shortage area (HPSA) and it may be difficult to hire and on-board five staff members right away.</a:t>
            </a:r>
          </a:p>
          <a:p>
            <a:pPr marL="736092" lvl="1" indent="-342900">
              <a:spcBef>
                <a:spcPts val="1000"/>
              </a:spcBef>
              <a:buFont typeface="+mj-lt"/>
              <a:buAutoNum type="arabicPeriod"/>
            </a:pPr>
            <a:r>
              <a:rPr lang="en-US" sz="1700" dirty="0" smtClean="0"/>
              <a:t>No training materials currently exist – staff will need to create materials during work hours along with existing workload.</a:t>
            </a:r>
          </a:p>
          <a:p>
            <a:pPr marL="736092" lvl="1" indent="-342900">
              <a:spcBef>
                <a:spcPts val="1000"/>
              </a:spcBef>
              <a:buFont typeface="+mj-lt"/>
              <a:buAutoNum type="arabicPeriod"/>
            </a:pPr>
            <a:r>
              <a:rPr lang="en-US" sz="1700" dirty="0" smtClean="0"/>
              <a:t>ABC Hospital does not have relationship with XYZ LMHA. </a:t>
            </a:r>
            <a:endParaRPr lang="en-US" sz="1700" dirty="0"/>
          </a:p>
        </p:txBody>
      </p:sp>
      <p:sp>
        <p:nvSpPr>
          <p:cNvPr id="4" name="Slide Number Placeholder 3"/>
          <p:cNvSpPr>
            <a:spLocks noGrp="1"/>
          </p:cNvSpPr>
          <p:nvPr>
            <p:ph type="sldNum" sz="quarter" idx="12"/>
          </p:nvPr>
        </p:nvSpPr>
        <p:spPr/>
        <p:txBody>
          <a:bodyPr/>
          <a:lstStyle/>
          <a:p>
            <a:fld id="{0A24954E-C6B2-4BF3-ADB1-EA3F9F51B0F2}" type="slidenum">
              <a:rPr lang="en-US" smtClean="0"/>
              <a:t>14</a:t>
            </a:fld>
            <a:endParaRPr lang="en-US" dirty="0"/>
          </a:p>
        </p:txBody>
      </p:sp>
    </p:spTree>
    <p:extLst>
      <p:ext uri="{BB962C8B-B14F-4D97-AF65-F5344CB8AC3E}">
        <p14:creationId xmlns:p14="http://schemas.microsoft.com/office/powerpoint/2010/main" val="3634048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Charter – </a:t>
            </a:r>
            <a:r>
              <a:rPr lang="en-US" dirty="0" smtClean="0"/>
              <a:t>Example</a:t>
            </a:r>
            <a:r>
              <a:rPr lang="en-US" sz="1700" dirty="0" smtClean="0"/>
              <a:t>,5</a:t>
            </a:r>
            <a:endParaRPr lang="en-US" dirty="0"/>
          </a:p>
        </p:txBody>
      </p:sp>
      <p:sp>
        <p:nvSpPr>
          <p:cNvPr id="2" name="Content Placeholder 1"/>
          <p:cNvSpPr>
            <a:spLocks noGrp="1"/>
          </p:cNvSpPr>
          <p:nvPr>
            <p:ph idx="1"/>
          </p:nvPr>
        </p:nvSpPr>
        <p:spPr>
          <a:xfrm>
            <a:off x="0" y="1265237"/>
            <a:ext cx="9144000" cy="5507832"/>
          </a:xfrm>
        </p:spPr>
        <p:txBody>
          <a:bodyPr>
            <a:noAutofit/>
          </a:bodyPr>
          <a:lstStyle/>
          <a:p>
            <a:pPr>
              <a:spcBef>
                <a:spcPts val="1000"/>
              </a:spcBef>
            </a:pPr>
            <a:r>
              <a:rPr lang="en-US" sz="2100" dirty="0" smtClean="0"/>
              <a:t>Measurable Project Objectives</a:t>
            </a:r>
          </a:p>
          <a:p>
            <a:pPr lvl="1"/>
            <a:r>
              <a:rPr lang="en-US" sz="1700" dirty="0"/>
              <a:t>The project goal is meet the health needs of program participants in ways that reduce unnecessary ED and hospital utilization.  Patient navigation and the planned increase in capacity for self-management education and mental health services will connect persons with resource limitations and health needs to the right care and right community resources to meet their needs. </a:t>
            </a:r>
            <a:r>
              <a:rPr lang="en-US" sz="1700" dirty="0" smtClean="0"/>
              <a:t>Improved </a:t>
            </a:r>
            <a:r>
              <a:rPr lang="en-US" sz="1700" dirty="0"/>
              <a:t>connections with community and health service combined with improved self-management ability are expected to reduce utilization of ED services for concerns that can be more appropriately addressed in other settings (e.g., primary care).  </a:t>
            </a:r>
          </a:p>
          <a:p>
            <a:pPr marL="630936" lvl="2" indent="0">
              <a:buNone/>
            </a:pPr>
            <a:r>
              <a:rPr lang="en-US" sz="1700" u="sng" dirty="0" smtClean="0"/>
              <a:t>Measurable Objectives</a:t>
            </a:r>
            <a:r>
              <a:rPr lang="en-US" sz="1700" dirty="0" smtClean="0"/>
              <a:t>: Reduce </a:t>
            </a:r>
            <a:r>
              <a:rPr lang="en-US" sz="1700" dirty="0"/>
              <a:t>avoidable ED </a:t>
            </a:r>
            <a:r>
              <a:rPr lang="en-US" sz="1700" dirty="0" smtClean="0"/>
              <a:t>visits by 2,000 visits/year during 2014, and reduce </a:t>
            </a:r>
            <a:r>
              <a:rPr lang="en-US" sz="1700" dirty="0"/>
              <a:t>potentially preventable hospital </a:t>
            </a:r>
            <a:r>
              <a:rPr lang="en-US" sz="1700" dirty="0" smtClean="0"/>
              <a:t>admissions by 1,700 visits/year.</a:t>
            </a:r>
          </a:p>
          <a:p>
            <a:pPr>
              <a:spcBef>
                <a:spcPts val="1000"/>
              </a:spcBef>
            </a:pPr>
            <a:r>
              <a:rPr lang="en-US" sz="2100" dirty="0" smtClean="0"/>
              <a:t>Project Approval Requirements</a:t>
            </a:r>
          </a:p>
          <a:p>
            <a:pPr lvl="1">
              <a:spcBef>
                <a:spcPts val="1000"/>
              </a:spcBef>
            </a:pPr>
            <a:r>
              <a:rPr lang="en-US" sz="1700" dirty="0" smtClean="0"/>
              <a:t>Sponsor will approve team charter, work breakdown schedule, communication plan, and list of risks before the project begins.</a:t>
            </a:r>
          </a:p>
        </p:txBody>
      </p:sp>
      <p:sp>
        <p:nvSpPr>
          <p:cNvPr id="4" name="Slide Number Placeholder 3"/>
          <p:cNvSpPr>
            <a:spLocks noGrp="1"/>
          </p:cNvSpPr>
          <p:nvPr>
            <p:ph type="sldNum" sz="quarter" idx="12"/>
          </p:nvPr>
        </p:nvSpPr>
        <p:spPr/>
        <p:txBody>
          <a:bodyPr/>
          <a:lstStyle/>
          <a:p>
            <a:fld id="{0A24954E-C6B2-4BF3-ADB1-EA3F9F51B0F2}" type="slidenum">
              <a:rPr lang="en-US" smtClean="0"/>
              <a:t>15</a:t>
            </a:fld>
            <a:endParaRPr lang="en-US" dirty="0"/>
          </a:p>
        </p:txBody>
      </p:sp>
    </p:spTree>
    <p:extLst>
      <p:ext uri="{BB962C8B-B14F-4D97-AF65-F5344CB8AC3E}">
        <p14:creationId xmlns:p14="http://schemas.microsoft.com/office/powerpoint/2010/main" val="3819551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Charter – </a:t>
            </a:r>
            <a:r>
              <a:rPr lang="en-US" dirty="0" smtClean="0"/>
              <a:t>Example</a:t>
            </a:r>
            <a:r>
              <a:rPr lang="en-US" sz="1700" dirty="0" smtClean="0"/>
              <a:t>,6</a:t>
            </a:r>
            <a:endParaRPr lang="en-US" dirty="0"/>
          </a:p>
        </p:txBody>
      </p:sp>
      <p:sp>
        <p:nvSpPr>
          <p:cNvPr id="2" name="Content Placeholder 1"/>
          <p:cNvSpPr>
            <a:spLocks noGrp="1"/>
          </p:cNvSpPr>
          <p:nvPr>
            <p:ph idx="1"/>
          </p:nvPr>
        </p:nvSpPr>
        <p:spPr>
          <a:xfrm>
            <a:off x="0" y="1265237"/>
            <a:ext cx="9144000" cy="4830763"/>
          </a:xfrm>
        </p:spPr>
        <p:txBody>
          <a:bodyPr>
            <a:noAutofit/>
          </a:bodyPr>
          <a:lstStyle/>
          <a:p>
            <a:pPr>
              <a:spcBef>
                <a:spcPts val="1000"/>
              </a:spcBef>
            </a:pPr>
            <a:r>
              <a:rPr lang="en-US" sz="2100" dirty="0" smtClean="0"/>
              <a:t>High-Level Project Risks</a:t>
            </a:r>
          </a:p>
          <a:p>
            <a:pPr marL="736092" lvl="1" indent="-342900">
              <a:spcBef>
                <a:spcPts val="1000"/>
              </a:spcBef>
              <a:buFont typeface="+mj-lt"/>
              <a:buAutoNum type="arabicPeriod"/>
            </a:pPr>
            <a:r>
              <a:rPr lang="en-US" sz="1700" dirty="0" smtClean="0"/>
              <a:t>Since ABC Hospital is located in an HPSA, it may be difficult to hire 5 staff by end of 2012.</a:t>
            </a:r>
          </a:p>
          <a:p>
            <a:pPr marL="736092" lvl="1" indent="-342900">
              <a:spcBef>
                <a:spcPts val="1000"/>
              </a:spcBef>
              <a:buFont typeface="+mj-lt"/>
              <a:buAutoNum type="arabicPeriod"/>
            </a:pPr>
            <a:r>
              <a:rPr lang="en-US" sz="1700" dirty="0" smtClean="0"/>
              <a:t>If staff are not hired by end of 2012, this may affect the ability for the project to meet QPI goals.</a:t>
            </a:r>
          </a:p>
          <a:p>
            <a:pPr marL="736092" lvl="1" indent="-342900">
              <a:spcBef>
                <a:spcPts val="1000"/>
              </a:spcBef>
              <a:buFont typeface="+mj-lt"/>
              <a:buAutoNum type="arabicPeriod"/>
            </a:pPr>
            <a:r>
              <a:rPr lang="en-US" sz="1700" dirty="0" smtClean="0"/>
              <a:t>Because this is a new project in the community, some community partners may be weary of the project efforts and it may take additional time to develop stronger relationships with community stakeholders.</a:t>
            </a:r>
          </a:p>
          <a:p>
            <a:pPr marL="736092" lvl="1" indent="-342900">
              <a:spcBef>
                <a:spcPts val="1000"/>
              </a:spcBef>
              <a:buFont typeface="+mj-lt"/>
              <a:buAutoNum type="arabicPeriod"/>
            </a:pPr>
            <a:r>
              <a:rPr lang="en-US" sz="1700" dirty="0" smtClean="0"/>
              <a:t>Since this project is transformational and new to our community, it may offer an opportunity for ABC Hospital to gain positive attention. </a:t>
            </a:r>
          </a:p>
          <a:p>
            <a:pPr marL="736092" lvl="1" indent="-342900">
              <a:spcBef>
                <a:spcPts val="1000"/>
              </a:spcBef>
              <a:buFont typeface="+mj-lt"/>
              <a:buAutoNum type="arabicPeriod"/>
            </a:pPr>
            <a:r>
              <a:rPr lang="en-US" sz="1700" dirty="0" smtClean="0"/>
              <a:t>Because this project is new and not many hospitals in the country are focusing on patient navigation, it may attractive potential hires.</a:t>
            </a:r>
          </a:p>
          <a:p>
            <a:pPr>
              <a:spcBef>
                <a:spcPts val="1000"/>
              </a:spcBef>
            </a:pPr>
            <a:r>
              <a:rPr lang="en-US" sz="2100" dirty="0" smtClean="0"/>
              <a:t>Project Sponsor (s) Authorizing the Project</a:t>
            </a:r>
          </a:p>
          <a:p>
            <a:pPr lvl="1">
              <a:spcBef>
                <a:spcPts val="1000"/>
              </a:spcBef>
            </a:pPr>
            <a:r>
              <a:rPr lang="en-US" sz="1700" dirty="0" smtClean="0"/>
              <a:t>Signature/title/date</a:t>
            </a:r>
          </a:p>
        </p:txBody>
      </p:sp>
      <p:sp>
        <p:nvSpPr>
          <p:cNvPr id="4" name="Slide Number Placeholder 3"/>
          <p:cNvSpPr>
            <a:spLocks noGrp="1"/>
          </p:cNvSpPr>
          <p:nvPr>
            <p:ph type="sldNum" sz="quarter" idx="12"/>
          </p:nvPr>
        </p:nvSpPr>
        <p:spPr/>
        <p:txBody>
          <a:bodyPr/>
          <a:lstStyle/>
          <a:p>
            <a:fld id="{0A24954E-C6B2-4BF3-ADB1-EA3F9F51B0F2}" type="slidenum">
              <a:rPr lang="en-US" smtClean="0"/>
              <a:t>16</a:t>
            </a:fld>
            <a:endParaRPr lang="en-US" dirty="0"/>
          </a:p>
        </p:txBody>
      </p:sp>
    </p:spTree>
    <p:extLst>
      <p:ext uri="{BB962C8B-B14F-4D97-AF65-F5344CB8AC3E}">
        <p14:creationId xmlns:p14="http://schemas.microsoft.com/office/powerpoint/2010/main" val="176345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Resources and Contact Information</a:t>
            </a:r>
            <a:endParaRPr lang="en-US" dirty="0"/>
          </a:p>
        </p:txBody>
      </p:sp>
      <p:sp>
        <p:nvSpPr>
          <p:cNvPr id="2" name="Content Placeholder 1"/>
          <p:cNvSpPr>
            <a:spLocks noGrp="1"/>
          </p:cNvSpPr>
          <p:nvPr>
            <p:ph idx="1"/>
          </p:nvPr>
        </p:nvSpPr>
        <p:spPr/>
        <p:txBody>
          <a:bodyPr>
            <a:normAutofit/>
          </a:bodyPr>
          <a:lstStyle/>
          <a:p>
            <a:pPr marL="109728" indent="0">
              <a:buNone/>
            </a:pPr>
            <a:r>
              <a:rPr lang="en-US" sz="2100" dirty="0"/>
              <a:t>Mulcahy, R. (2013). </a:t>
            </a:r>
            <a:r>
              <a:rPr lang="en-US" sz="2100" i="1" dirty="0"/>
              <a:t>PMP exam prep: Accelerated learning to pass PMI's PMP exam</a:t>
            </a:r>
            <a:r>
              <a:rPr lang="en-US" sz="2100" dirty="0"/>
              <a:t> (8th ed.). Minnetonka, Minn.: RMC publications.</a:t>
            </a:r>
            <a:endParaRPr lang="en-US" sz="2100" dirty="0" smtClean="0"/>
          </a:p>
          <a:p>
            <a:pPr marL="109728" indent="0">
              <a:buNone/>
            </a:pPr>
            <a:endParaRPr lang="en-US" sz="2100" dirty="0"/>
          </a:p>
          <a:p>
            <a:pPr marL="109728" indent="0">
              <a:buNone/>
            </a:pPr>
            <a:r>
              <a:rPr lang="en-US" sz="2100" dirty="0" smtClean="0"/>
              <a:t>Contact </a:t>
            </a:r>
            <a:r>
              <a:rPr lang="en-US" sz="2100" dirty="0"/>
              <a:t>Information:</a:t>
            </a:r>
          </a:p>
          <a:p>
            <a:pPr marL="365760" lvl="1" indent="0">
              <a:buNone/>
            </a:pPr>
            <a:r>
              <a:rPr lang="en-US" sz="1700" dirty="0"/>
              <a:t>Jennifer LoGalbo</a:t>
            </a:r>
          </a:p>
          <a:p>
            <a:pPr marL="365760" lvl="1" indent="0">
              <a:buNone/>
            </a:pPr>
            <a:r>
              <a:rPr lang="en-US" sz="1700" dirty="0"/>
              <a:t>RHP 8 Program Director</a:t>
            </a:r>
          </a:p>
          <a:p>
            <a:pPr marL="365760" lvl="1" indent="0">
              <a:buNone/>
            </a:pPr>
            <a:r>
              <a:rPr lang="en-US" sz="1700" dirty="0"/>
              <a:t>512-341-4962</a:t>
            </a:r>
          </a:p>
          <a:p>
            <a:pPr marL="365760" lvl="1" indent="0">
              <a:buNone/>
            </a:pPr>
            <a:r>
              <a:rPr lang="en-US" sz="1700" u="sng" dirty="0">
                <a:solidFill>
                  <a:srgbClr val="0070C0"/>
                </a:solidFill>
              </a:rPr>
              <a:t>logalbo@tamhsc.edu </a:t>
            </a:r>
            <a:endParaRPr lang="en-US" sz="1700" dirty="0" smtClean="0"/>
          </a:p>
        </p:txBody>
      </p:sp>
      <p:sp>
        <p:nvSpPr>
          <p:cNvPr id="3" name="Slide Number Placeholder 2"/>
          <p:cNvSpPr>
            <a:spLocks noGrp="1"/>
          </p:cNvSpPr>
          <p:nvPr>
            <p:ph type="sldNum" sz="quarter" idx="12"/>
          </p:nvPr>
        </p:nvSpPr>
        <p:spPr/>
        <p:txBody>
          <a:bodyPr/>
          <a:lstStyle/>
          <a:p>
            <a:fld id="{0A24954E-C6B2-4BF3-ADB1-EA3F9F51B0F2}" type="slidenum">
              <a:rPr lang="en-US" smtClean="0"/>
              <a:t>17</a:t>
            </a:fld>
            <a:endParaRPr lang="en-US" dirty="0"/>
          </a:p>
        </p:txBody>
      </p:sp>
    </p:spTree>
    <p:extLst>
      <p:ext uri="{BB962C8B-B14F-4D97-AF65-F5344CB8AC3E}">
        <p14:creationId xmlns:p14="http://schemas.microsoft.com/office/powerpoint/2010/main" val="3389539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Objectives</a:t>
            </a:r>
            <a:endParaRPr lang="en-US" dirty="0"/>
          </a:p>
        </p:txBody>
      </p:sp>
      <p:sp>
        <p:nvSpPr>
          <p:cNvPr id="2" name="Content Placeholder 1"/>
          <p:cNvSpPr>
            <a:spLocks noGrp="1"/>
          </p:cNvSpPr>
          <p:nvPr>
            <p:ph idx="1"/>
          </p:nvPr>
        </p:nvSpPr>
        <p:spPr>
          <a:xfrm>
            <a:off x="457200" y="1265237"/>
            <a:ext cx="8229600" cy="4144963"/>
          </a:xfrm>
        </p:spPr>
        <p:txBody>
          <a:bodyPr>
            <a:noAutofit/>
          </a:bodyPr>
          <a:lstStyle/>
          <a:p>
            <a:pPr>
              <a:spcBef>
                <a:spcPts val="1000"/>
              </a:spcBef>
            </a:pPr>
            <a:r>
              <a:rPr lang="en-US" sz="2100" dirty="0" smtClean="0"/>
              <a:t>Welcome and Introductions</a:t>
            </a:r>
          </a:p>
          <a:p>
            <a:pPr>
              <a:spcBef>
                <a:spcPts val="1000"/>
              </a:spcBef>
            </a:pPr>
            <a:r>
              <a:rPr lang="en-US" sz="2100" dirty="0" smtClean="0"/>
              <a:t>Review Project Management Process</a:t>
            </a:r>
          </a:p>
          <a:p>
            <a:pPr>
              <a:spcBef>
                <a:spcPts val="1000"/>
              </a:spcBef>
            </a:pPr>
            <a:r>
              <a:rPr lang="en-US" sz="2100" dirty="0" smtClean="0"/>
              <a:t>Define Initiation Phase</a:t>
            </a:r>
          </a:p>
          <a:p>
            <a:pPr>
              <a:spcBef>
                <a:spcPts val="1000"/>
              </a:spcBef>
            </a:pPr>
            <a:r>
              <a:rPr lang="en-US" sz="2100" dirty="0" smtClean="0"/>
              <a:t>Discuss Project Charter</a:t>
            </a:r>
          </a:p>
          <a:p>
            <a:pPr>
              <a:spcBef>
                <a:spcPts val="1000"/>
              </a:spcBef>
            </a:pPr>
            <a:r>
              <a:rPr lang="en-US" sz="2100" dirty="0" smtClean="0"/>
              <a:t>Share Resources/Examples</a:t>
            </a:r>
          </a:p>
          <a:p>
            <a:pPr>
              <a:spcBef>
                <a:spcPts val="1000"/>
              </a:spcBef>
            </a:pPr>
            <a:r>
              <a:rPr lang="en-US" sz="2100" dirty="0" smtClean="0"/>
              <a:t>Q&amp;A</a:t>
            </a:r>
          </a:p>
        </p:txBody>
      </p:sp>
      <p:sp>
        <p:nvSpPr>
          <p:cNvPr id="4" name="Slide Number Placeholder 3"/>
          <p:cNvSpPr>
            <a:spLocks noGrp="1"/>
          </p:cNvSpPr>
          <p:nvPr>
            <p:ph type="sldNum" sz="quarter" idx="12"/>
          </p:nvPr>
        </p:nvSpPr>
        <p:spPr/>
        <p:txBody>
          <a:bodyPr/>
          <a:lstStyle/>
          <a:p>
            <a:fld id="{0A24954E-C6B2-4BF3-ADB1-EA3F9F51B0F2}" type="slidenum">
              <a:rPr lang="en-US" smtClean="0"/>
              <a:t>2</a:t>
            </a:fld>
            <a:endParaRPr lang="en-US" dirty="0"/>
          </a:p>
        </p:txBody>
      </p:sp>
    </p:spTree>
    <p:extLst>
      <p:ext uri="{BB962C8B-B14F-4D97-AF65-F5344CB8AC3E}">
        <p14:creationId xmlns:p14="http://schemas.microsoft.com/office/powerpoint/2010/main" val="1177113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900" dirty="0"/>
              <a:t>Project Management Process </a:t>
            </a:r>
            <a:r>
              <a:rPr lang="en-US" sz="3900" dirty="0" smtClean="0"/>
              <a:t>Steps, </a:t>
            </a:r>
            <a:r>
              <a:rPr lang="en-US" sz="1900" dirty="0" smtClean="0"/>
              <a:t>1</a:t>
            </a:r>
            <a:endParaRPr lang="en-US" sz="1900" dirty="0"/>
          </a:p>
        </p:txBody>
      </p:sp>
      <p:sp>
        <p:nvSpPr>
          <p:cNvPr id="2" name="Content Placeholder 1"/>
          <p:cNvSpPr>
            <a:spLocks noGrp="1"/>
          </p:cNvSpPr>
          <p:nvPr>
            <p:ph idx="1"/>
          </p:nvPr>
        </p:nvSpPr>
        <p:spPr/>
        <p:txBody>
          <a:bodyPr/>
          <a:lstStyle/>
          <a:p>
            <a:pPr marL="624078" indent="-514350">
              <a:buAutoNum type="arabicPeriod"/>
            </a:pPr>
            <a:r>
              <a:rPr lang="en-US" sz="2100" dirty="0" smtClean="0"/>
              <a:t>Initiating</a:t>
            </a:r>
          </a:p>
          <a:p>
            <a:pPr marL="624078" indent="-514350">
              <a:buAutoNum type="arabicPeriod"/>
            </a:pPr>
            <a:r>
              <a:rPr lang="en-US" sz="2100" dirty="0" smtClean="0"/>
              <a:t>Planning</a:t>
            </a:r>
          </a:p>
          <a:p>
            <a:pPr marL="624078" indent="-514350">
              <a:buAutoNum type="arabicPeriod"/>
            </a:pPr>
            <a:r>
              <a:rPr lang="en-US" sz="2100" dirty="0" smtClean="0"/>
              <a:t>Executing </a:t>
            </a:r>
          </a:p>
          <a:p>
            <a:pPr marL="624078" indent="-514350">
              <a:buAutoNum type="arabicPeriod"/>
            </a:pPr>
            <a:r>
              <a:rPr lang="en-US" sz="2100" dirty="0" smtClean="0"/>
              <a:t>Monitoring</a:t>
            </a:r>
          </a:p>
          <a:p>
            <a:pPr marL="624078" indent="-514350">
              <a:buAutoNum type="arabicPeriod"/>
            </a:pPr>
            <a:r>
              <a:rPr lang="en-US" sz="2100" dirty="0" smtClean="0"/>
              <a:t>Closing</a:t>
            </a:r>
          </a:p>
          <a:p>
            <a:pPr marL="624078" indent="-514350">
              <a:buAutoNum type="arabicPeriod"/>
            </a:pPr>
            <a:endParaRPr lang="en-US" dirty="0"/>
          </a:p>
        </p:txBody>
      </p:sp>
      <p:sp>
        <p:nvSpPr>
          <p:cNvPr id="3" name="Slide Number Placeholder 2"/>
          <p:cNvSpPr>
            <a:spLocks noGrp="1"/>
          </p:cNvSpPr>
          <p:nvPr>
            <p:ph type="sldNum" sz="quarter" idx="12"/>
          </p:nvPr>
        </p:nvSpPr>
        <p:spPr/>
        <p:txBody>
          <a:bodyPr/>
          <a:lstStyle/>
          <a:p>
            <a:fld id="{0A24954E-C6B2-4BF3-ADB1-EA3F9F51B0F2}" type="slidenum">
              <a:rPr lang="en-US" smtClean="0"/>
              <a:t>3</a:t>
            </a:fld>
            <a:endParaRPr lang="en-US" dirty="0"/>
          </a:p>
        </p:txBody>
      </p:sp>
    </p:spTree>
    <p:extLst>
      <p:ext uri="{BB962C8B-B14F-4D97-AF65-F5344CB8AC3E}">
        <p14:creationId xmlns:p14="http://schemas.microsoft.com/office/powerpoint/2010/main" val="4066628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900" dirty="0"/>
              <a:t>Project Management Process Steps, </a:t>
            </a:r>
            <a:r>
              <a:rPr lang="en-US" sz="2100" dirty="0" smtClean="0"/>
              <a:t>2</a:t>
            </a:r>
            <a:endParaRPr lang="en-US" sz="2100" dirty="0"/>
          </a:p>
        </p:txBody>
      </p:sp>
      <p:sp>
        <p:nvSpPr>
          <p:cNvPr id="2" name="Content Placeholder 1"/>
          <p:cNvSpPr>
            <a:spLocks noGrp="1"/>
          </p:cNvSpPr>
          <p:nvPr>
            <p:ph idx="1"/>
          </p:nvPr>
        </p:nvSpPr>
        <p:spPr/>
        <p:txBody>
          <a:bodyPr/>
          <a:lstStyle/>
          <a:p>
            <a:r>
              <a:rPr lang="en-US" sz="2100" dirty="0" smtClean="0"/>
              <a:t>Initiating</a:t>
            </a:r>
          </a:p>
          <a:p>
            <a:pPr lvl="1"/>
            <a:r>
              <a:rPr lang="en-US" sz="1700" dirty="0"/>
              <a:t>Select project manager</a:t>
            </a:r>
          </a:p>
          <a:p>
            <a:pPr lvl="1"/>
            <a:r>
              <a:rPr lang="en-US" sz="1700" dirty="0"/>
              <a:t>Divide large projects</a:t>
            </a:r>
          </a:p>
          <a:p>
            <a:pPr lvl="1"/>
            <a:r>
              <a:rPr lang="en-US" sz="1700" dirty="0"/>
              <a:t>Create </a:t>
            </a:r>
            <a:r>
              <a:rPr lang="en-US" sz="1700" dirty="0" smtClean="0"/>
              <a:t>objectives</a:t>
            </a:r>
          </a:p>
          <a:p>
            <a:pPr lvl="0"/>
            <a:endParaRPr lang="en-US" sz="1000" dirty="0" smtClean="0"/>
          </a:p>
          <a:p>
            <a:r>
              <a:rPr lang="en-US" sz="2100" dirty="0" smtClean="0"/>
              <a:t>Planning</a:t>
            </a:r>
          </a:p>
          <a:p>
            <a:pPr lvl="1"/>
            <a:r>
              <a:rPr lang="en-US" sz="1700" dirty="0"/>
              <a:t>Define roles and responsibilities</a:t>
            </a:r>
          </a:p>
          <a:p>
            <a:pPr lvl="1"/>
            <a:r>
              <a:rPr lang="en-US" sz="1700" dirty="0"/>
              <a:t>Determine project team</a:t>
            </a:r>
          </a:p>
          <a:p>
            <a:pPr lvl="1"/>
            <a:r>
              <a:rPr lang="en-US" sz="1700" dirty="0"/>
              <a:t>Estimate costs and time </a:t>
            </a:r>
            <a:endParaRPr lang="en-US" sz="1700" dirty="0" smtClean="0"/>
          </a:p>
          <a:p>
            <a:pPr lvl="0"/>
            <a:endParaRPr lang="en-US" sz="1000" dirty="0"/>
          </a:p>
          <a:p>
            <a:pPr lvl="0"/>
            <a:r>
              <a:rPr lang="en-US" sz="2100" dirty="0" smtClean="0"/>
              <a:t>Executing</a:t>
            </a:r>
          </a:p>
          <a:p>
            <a:pPr lvl="1"/>
            <a:r>
              <a:rPr lang="en-US" sz="1700" dirty="0"/>
              <a:t>Complete the work</a:t>
            </a:r>
          </a:p>
          <a:p>
            <a:pPr lvl="1"/>
            <a:r>
              <a:rPr lang="en-US" sz="1700" dirty="0"/>
              <a:t>Manage people</a:t>
            </a:r>
          </a:p>
          <a:p>
            <a:pPr lvl="1"/>
            <a:r>
              <a:rPr lang="en-US" sz="1700" dirty="0"/>
              <a:t>Report on performance</a:t>
            </a:r>
          </a:p>
          <a:p>
            <a:pPr lvl="0"/>
            <a:endParaRPr lang="en-US" dirty="0"/>
          </a:p>
          <a:p>
            <a:endParaRPr lang="en-US" dirty="0"/>
          </a:p>
          <a:p>
            <a:pPr lvl="0"/>
            <a:endParaRPr lang="en-US" sz="1000" dirty="0"/>
          </a:p>
          <a:p>
            <a:pPr lvl="0"/>
            <a:endParaRPr lang="en-US" sz="1000" dirty="0"/>
          </a:p>
        </p:txBody>
      </p:sp>
      <p:sp>
        <p:nvSpPr>
          <p:cNvPr id="3" name="Slide Number Placeholder 2"/>
          <p:cNvSpPr>
            <a:spLocks noGrp="1"/>
          </p:cNvSpPr>
          <p:nvPr>
            <p:ph type="sldNum" sz="quarter" idx="12"/>
          </p:nvPr>
        </p:nvSpPr>
        <p:spPr/>
        <p:txBody>
          <a:bodyPr/>
          <a:lstStyle/>
          <a:p>
            <a:fld id="{0A24954E-C6B2-4BF3-ADB1-EA3F9F51B0F2}" type="slidenum">
              <a:rPr lang="en-US" smtClean="0"/>
              <a:t>4</a:t>
            </a:fld>
            <a:endParaRPr lang="en-US" dirty="0"/>
          </a:p>
        </p:txBody>
      </p:sp>
    </p:spTree>
    <p:extLst>
      <p:ext uri="{BB962C8B-B14F-4D97-AF65-F5344CB8AC3E}">
        <p14:creationId xmlns:p14="http://schemas.microsoft.com/office/powerpoint/2010/main" val="2130630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900" dirty="0"/>
              <a:t>Project Management Process </a:t>
            </a:r>
            <a:r>
              <a:rPr lang="en-US" sz="3900" dirty="0" smtClean="0"/>
              <a:t>Steps, </a:t>
            </a:r>
            <a:r>
              <a:rPr lang="en-US" sz="2100" dirty="0" smtClean="0"/>
              <a:t>3</a:t>
            </a:r>
            <a:endParaRPr lang="en-US" sz="2100" dirty="0"/>
          </a:p>
        </p:txBody>
      </p:sp>
      <p:sp>
        <p:nvSpPr>
          <p:cNvPr id="2" name="Content Placeholder 1"/>
          <p:cNvSpPr>
            <a:spLocks noGrp="1"/>
          </p:cNvSpPr>
          <p:nvPr>
            <p:ph idx="1"/>
          </p:nvPr>
        </p:nvSpPr>
        <p:spPr/>
        <p:txBody>
          <a:bodyPr/>
          <a:lstStyle/>
          <a:p>
            <a:r>
              <a:rPr lang="en-US" sz="2100" dirty="0" smtClean="0"/>
              <a:t>Monitoring</a:t>
            </a:r>
          </a:p>
          <a:p>
            <a:pPr lvl="1"/>
            <a:r>
              <a:rPr lang="en-US" sz="1700" dirty="0"/>
              <a:t>Measure performance against baseline</a:t>
            </a:r>
          </a:p>
          <a:p>
            <a:pPr lvl="1"/>
            <a:r>
              <a:rPr lang="en-US" sz="1700" dirty="0"/>
              <a:t>Update documents</a:t>
            </a:r>
          </a:p>
          <a:p>
            <a:pPr lvl="1"/>
            <a:r>
              <a:rPr lang="en-US" sz="1700" dirty="0"/>
              <a:t>Perform quality </a:t>
            </a:r>
            <a:r>
              <a:rPr lang="en-US" sz="1700" dirty="0" smtClean="0"/>
              <a:t>control</a:t>
            </a:r>
          </a:p>
          <a:p>
            <a:pPr lvl="0"/>
            <a:endParaRPr lang="en-US" sz="1200" dirty="0"/>
          </a:p>
          <a:p>
            <a:pPr lvl="0"/>
            <a:r>
              <a:rPr lang="en-US" sz="2100" dirty="0" smtClean="0"/>
              <a:t>Closing</a:t>
            </a:r>
          </a:p>
          <a:p>
            <a:pPr lvl="1"/>
            <a:r>
              <a:rPr lang="en-US" sz="1700" dirty="0"/>
              <a:t>Archive and index project documents</a:t>
            </a:r>
          </a:p>
          <a:p>
            <a:pPr lvl="1"/>
            <a:r>
              <a:rPr lang="en-US" sz="1700" dirty="0"/>
              <a:t>Gather lessons learned</a:t>
            </a:r>
          </a:p>
          <a:p>
            <a:pPr lvl="0"/>
            <a:endParaRPr lang="en-US" sz="1200" dirty="0"/>
          </a:p>
          <a:p>
            <a:endParaRPr lang="en-US" dirty="0"/>
          </a:p>
        </p:txBody>
      </p:sp>
      <p:sp>
        <p:nvSpPr>
          <p:cNvPr id="3" name="Slide Number Placeholder 2"/>
          <p:cNvSpPr>
            <a:spLocks noGrp="1"/>
          </p:cNvSpPr>
          <p:nvPr>
            <p:ph type="sldNum" sz="quarter" idx="12"/>
          </p:nvPr>
        </p:nvSpPr>
        <p:spPr/>
        <p:txBody>
          <a:bodyPr/>
          <a:lstStyle/>
          <a:p>
            <a:fld id="{0A24954E-C6B2-4BF3-ADB1-EA3F9F51B0F2}" type="slidenum">
              <a:rPr lang="en-US" smtClean="0"/>
              <a:t>5</a:t>
            </a:fld>
            <a:endParaRPr lang="en-US" dirty="0"/>
          </a:p>
        </p:txBody>
      </p:sp>
    </p:spTree>
    <p:extLst>
      <p:ext uri="{BB962C8B-B14F-4D97-AF65-F5344CB8AC3E}">
        <p14:creationId xmlns:p14="http://schemas.microsoft.com/office/powerpoint/2010/main" val="4037293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Initiation Phase – 10 Steps</a:t>
            </a:r>
          </a:p>
        </p:txBody>
      </p:sp>
      <p:sp>
        <p:nvSpPr>
          <p:cNvPr id="2" name="Content Placeholder 1"/>
          <p:cNvSpPr>
            <a:spLocks noGrp="1"/>
          </p:cNvSpPr>
          <p:nvPr>
            <p:ph idx="1"/>
          </p:nvPr>
        </p:nvSpPr>
        <p:spPr/>
        <p:txBody>
          <a:bodyPr>
            <a:normAutofit/>
          </a:bodyPr>
          <a:lstStyle/>
          <a:p>
            <a:pPr marL="109728" indent="0">
              <a:buNone/>
            </a:pPr>
            <a:r>
              <a:rPr lang="en-US" sz="2100" dirty="0" smtClean="0"/>
              <a:t>Initiating</a:t>
            </a:r>
          </a:p>
          <a:p>
            <a:pPr lvl="0"/>
            <a:r>
              <a:rPr lang="en-US" sz="1700" dirty="0"/>
              <a:t>Select project manager</a:t>
            </a:r>
          </a:p>
          <a:p>
            <a:pPr lvl="0"/>
            <a:r>
              <a:rPr lang="en-US" sz="1700" dirty="0"/>
              <a:t>Evaluate company culture</a:t>
            </a:r>
          </a:p>
          <a:p>
            <a:pPr lvl="0"/>
            <a:r>
              <a:rPr lang="en-US" sz="1700" dirty="0"/>
              <a:t>Gather processes, procedures, and historical documents</a:t>
            </a:r>
          </a:p>
          <a:p>
            <a:pPr lvl="0"/>
            <a:r>
              <a:rPr lang="en-US" sz="1700" dirty="0"/>
              <a:t>Divide large projects</a:t>
            </a:r>
          </a:p>
          <a:p>
            <a:pPr lvl="0"/>
            <a:r>
              <a:rPr lang="en-US" sz="1700" dirty="0"/>
              <a:t>Understand the business case</a:t>
            </a:r>
          </a:p>
          <a:p>
            <a:pPr lvl="0"/>
            <a:r>
              <a:rPr lang="en-US" sz="1700" dirty="0"/>
              <a:t>Document requirements, assumptions, risks, and constraints</a:t>
            </a:r>
          </a:p>
          <a:p>
            <a:pPr lvl="0"/>
            <a:r>
              <a:rPr lang="en-US" sz="1700" dirty="0"/>
              <a:t>Access project feasibility</a:t>
            </a:r>
          </a:p>
          <a:p>
            <a:pPr lvl="0"/>
            <a:r>
              <a:rPr lang="en-US" sz="1700" dirty="0"/>
              <a:t>Determine objectives</a:t>
            </a:r>
          </a:p>
          <a:p>
            <a:pPr lvl="0"/>
            <a:r>
              <a:rPr lang="en-US" sz="1700" dirty="0"/>
              <a:t>Develop project charter</a:t>
            </a:r>
          </a:p>
          <a:p>
            <a:pPr lvl="0"/>
            <a:r>
              <a:rPr lang="en-US" sz="1700" dirty="0"/>
              <a:t>Identify stakeholders and determine their expectations, influence, and impact</a:t>
            </a:r>
          </a:p>
          <a:p>
            <a:pPr marL="109728" indent="0">
              <a:buNone/>
            </a:pPr>
            <a:endParaRPr lang="en-US" dirty="0"/>
          </a:p>
        </p:txBody>
      </p:sp>
      <p:sp>
        <p:nvSpPr>
          <p:cNvPr id="3" name="Slide Number Placeholder 2"/>
          <p:cNvSpPr>
            <a:spLocks noGrp="1"/>
          </p:cNvSpPr>
          <p:nvPr>
            <p:ph type="sldNum" sz="quarter" idx="12"/>
          </p:nvPr>
        </p:nvSpPr>
        <p:spPr/>
        <p:txBody>
          <a:bodyPr/>
          <a:lstStyle/>
          <a:p>
            <a:fld id="{0A24954E-C6B2-4BF3-ADB1-EA3F9F51B0F2}" type="slidenum">
              <a:rPr lang="en-US" smtClean="0"/>
              <a:t>6</a:t>
            </a:fld>
            <a:endParaRPr lang="en-US" dirty="0"/>
          </a:p>
        </p:txBody>
      </p:sp>
    </p:spTree>
    <p:extLst>
      <p:ext uri="{BB962C8B-B14F-4D97-AF65-F5344CB8AC3E}">
        <p14:creationId xmlns:p14="http://schemas.microsoft.com/office/powerpoint/2010/main" val="707698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Initiation Phase - Templates</a:t>
            </a:r>
          </a:p>
        </p:txBody>
      </p:sp>
      <p:sp>
        <p:nvSpPr>
          <p:cNvPr id="2" name="Content Placeholder 1"/>
          <p:cNvSpPr>
            <a:spLocks noGrp="1"/>
          </p:cNvSpPr>
          <p:nvPr>
            <p:ph idx="1"/>
          </p:nvPr>
        </p:nvSpPr>
        <p:spPr/>
        <p:txBody>
          <a:bodyPr/>
          <a:lstStyle/>
          <a:p>
            <a:pPr marL="109728" indent="0">
              <a:buNone/>
            </a:pPr>
            <a:r>
              <a:rPr lang="en-US" dirty="0" smtClean="0"/>
              <a:t>Initiating</a:t>
            </a:r>
          </a:p>
          <a:p>
            <a:pPr lvl="0"/>
            <a:r>
              <a:rPr lang="en-US" sz="1900" dirty="0"/>
              <a:t>Select project manager</a:t>
            </a:r>
          </a:p>
          <a:p>
            <a:pPr lvl="0"/>
            <a:r>
              <a:rPr lang="en-US" sz="1900" dirty="0"/>
              <a:t>Evaluate company culture</a:t>
            </a:r>
          </a:p>
          <a:p>
            <a:pPr lvl="0"/>
            <a:r>
              <a:rPr lang="en-US" sz="1900" dirty="0"/>
              <a:t>Gather processes, procedures, and historical </a:t>
            </a:r>
            <a:r>
              <a:rPr lang="en-US" sz="1900" dirty="0" smtClean="0"/>
              <a:t>documents</a:t>
            </a:r>
          </a:p>
          <a:p>
            <a:pPr lvl="0"/>
            <a:r>
              <a:rPr lang="en-US" sz="1900" dirty="0" smtClean="0">
                <a:solidFill>
                  <a:srgbClr val="FF0000"/>
                </a:solidFill>
              </a:rPr>
              <a:t>Divide large projects</a:t>
            </a:r>
          </a:p>
          <a:p>
            <a:pPr lvl="0"/>
            <a:r>
              <a:rPr lang="en-US" sz="1900" dirty="0" smtClean="0"/>
              <a:t>Understand the business case</a:t>
            </a:r>
          </a:p>
          <a:p>
            <a:pPr lvl="0"/>
            <a:r>
              <a:rPr lang="en-US" sz="1900" dirty="0" smtClean="0">
                <a:solidFill>
                  <a:srgbClr val="FF0000"/>
                </a:solidFill>
              </a:rPr>
              <a:t>Document requirements, assumptions, risks and constraints</a:t>
            </a:r>
          </a:p>
          <a:p>
            <a:pPr lvl="0"/>
            <a:r>
              <a:rPr lang="en-US" sz="1900" dirty="0" smtClean="0">
                <a:solidFill>
                  <a:srgbClr val="FF0000"/>
                </a:solidFill>
              </a:rPr>
              <a:t>Access project feasibility</a:t>
            </a:r>
          </a:p>
          <a:p>
            <a:pPr lvl="0"/>
            <a:r>
              <a:rPr lang="en-US" sz="1900" dirty="0" smtClean="0"/>
              <a:t>Determine objectives</a:t>
            </a:r>
          </a:p>
          <a:p>
            <a:pPr lvl="0"/>
            <a:r>
              <a:rPr lang="en-US" sz="1900" dirty="0" smtClean="0">
                <a:solidFill>
                  <a:srgbClr val="FF0000"/>
                </a:solidFill>
              </a:rPr>
              <a:t>Develop project charter</a:t>
            </a:r>
          </a:p>
          <a:p>
            <a:pPr lvl="0"/>
            <a:r>
              <a:rPr lang="en-US" sz="1900" dirty="0" smtClean="0"/>
              <a:t>Identify stakeholders and determine their expectations, influence, and impact</a:t>
            </a:r>
            <a:endParaRPr lang="en-US" sz="1900" dirty="0"/>
          </a:p>
          <a:p>
            <a:pPr lvl="1"/>
            <a:endParaRPr lang="en-US" dirty="0"/>
          </a:p>
        </p:txBody>
      </p:sp>
      <p:sp>
        <p:nvSpPr>
          <p:cNvPr id="3" name="Slide Number Placeholder 2"/>
          <p:cNvSpPr>
            <a:spLocks noGrp="1"/>
          </p:cNvSpPr>
          <p:nvPr>
            <p:ph type="sldNum" sz="quarter" idx="12"/>
          </p:nvPr>
        </p:nvSpPr>
        <p:spPr/>
        <p:txBody>
          <a:bodyPr/>
          <a:lstStyle/>
          <a:p>
            <a:fld id="{0A24954E-C6B2-4BF3-ADB1-EA3F9F51B0F2}" type="slidenum">
              <a:rPr lang="en-US" smtClean="0"/>
              <a:t>7</a:t>
            </a:fld>
            <a:endParaRPr lang="en-US" dirty="0"/>
          </a:p>
        </p:txBody>
      </p:sp>
    </p:spTree>
    <p:extLst>
      <p:ext uri="{BB962C8B-B14F-4D97-AF65-F5344CB8AC3E}">
        <p14:creationId xmlns:p14="http://schemas.microsoft.com/office/powerpoint/2010/main" val="285794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a Project Charter?</a:t>
            </a:r>
            <a:endParaRPr lang="en-US" dirty="0"/>
          </a:p>
        </p:txBody>
      </p:sp>
      <p:sp>
        <p:nvSpPr>
          <p:cNvPr id="2" name="Content Placeholder 1"/>
          <p:cNvSpPr>
            <a:spLocks noGrp="1"/>
          </p:cNvSpPr>
          <p:nvPr>
            <p:ph idx="1"/>
          </p:nvPr>
        </p:nvSpPr>
        <p:spPr>
          <a:xfrm>
            <a:off x="457200" y="1265237"/>
            <a:ext cx="8229600" cy="4144963"/>
          </a:xfrm>
        </p:spPr>
        <p:txBody>
          <a:bodyPr>
            <a:noAutofit/>
          </a:bodyPr>
          <a:lstStyle/>
          <a:p>
            <a:pPr>
              <a:spcBef>
                <a:spcPts val="1000"/>
              </a:spcBef>
            </a:pPr>
            <a:r>
              <a:rPr lang="en-US" sz="2100" dirty="0"/>
              <a:t>What is a project manager’s main role?</a:t>
            </a:r>
          </a:p>
          <a:p>
            <a:pPr>
              <a:spcBef>
                <a:spcPts val="1000"/>
              </a:spcBef>
            </a:pPr>
            <a:r>
              <a:rPr lang="en-US" sz="2100" dirty="0"/>
              <a:t>Knowledge area that runs along all 5 phases of the PM process. </a:t>
            </a:r>
          </a:p>
          <a:p>
            <a:pPr>
              <a:spcBef>
                <a:spcPts val="1000"/>
              </a:spcBef>
            </a:pPr>
            <a:r>
              <a:rPr lang="en-US" sz="2100" dirty="0"/>
              <a:t>First part of integration is developing the project charter.</a:t>
            </a:r>
          </a:p>
          <a:p>
            <a:pPr lvl="1">
              <a:spcBef>
                <a:spcPts val="1000"/>
              </a:spcBef>
            </a:pPr>
            <a:r>
              <a:rPr lang="en-US" sz="1700" dirty="0" smtClean="0"/>
              <a:t>Not the project management plan!</a:t>
            </a:r>
          </a:p>
          <a:p>
            <a:pPr lvl="1">
              <a:spcBef>
                <a:spcPts val="1000"/>
              </a:spcBef>
            </a:pPr>
            <a:r>
              <a:rPr lang="en-US" sz="1700" dirty="0"/>
              <a:t>P</a:t>
            </a:r>
            <a:r>
              <a:rPr lang="en-US" sz="1700" dirty="0" smtClean="0"/>
              <a:t>rovides information at a high-level.</a:t>
            </a:r>
          </a:p>
          <a:p>
            <a:pPr lvl="1">
              <a:spcBef>
                <a:spcPts val="1000"/>
              </a:spcBef>
            </a:pPr>
            <a:r>
              <a:rPr lang="en-US" sz="1700" dirty="0" smtClean="0"/>
              <a:t>One size does not fit all.</a:t>
            </a:r>
          </a:p>
        </p:txBody>
      </p:sp>
      <p:sp>
        <p:nvSpPr>
          <p:cNvPr id="4" name="Slide Number Placeholder 3"/>
          <p:cNvSpPr>
            <a:spLocks noGrp="1"/>
          </p:cNvSpPr>
          <p:nvPr>
            <p:ph type="sldNum" sz="quarter" idx="12"/>
          </p:nvPr>
        </p:nvSpPr>
        <p:spPr/>
        <p:txBody>
          <a:bodyPr/>
          <a:lstStyle/>
          <a:p>
            <a:fld id="{0A24954E-C6B2-4BF3-ADB1-EA3F9F51B0F2}" type="slidenum">
              <a:rPr lang="en-US" smtClean="0"/>
              <a:t>8</a:t>
            </a:fld>
            <a:endParaRPr lang="en-US" dirty="0"/>
          </a:p>
        </p:txBody>
      </p:sp>
    </p:spTree>
    <p:extLst>
      <p:ext uri="{BB962C8B-B14F-4D97-AF65-F5344CB8AC3E}">
        <p14:creationId xmlns:p14="http://schemas.microsoft.com/office/powerpoint/2010/main" val="2549222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Project Charter – Components</a:t>
            </a:r>
            <a:r>
              <a:rPr lang="en-US" sz="1900" dirty="0" smtClean="0"/>
              <a:t>,1</a:t>
            </a:r>
            <a:endParaRPr lang="en-US" sz="1900" dirty="0"/>
          </a:p>
        </p:txBody>
      </p:sp>
      <p:sp>
        <p:nvSpPr>
          <p:cNvPr id="2" name="Content Placeholder 1"/>
          <p:cNvSpPr>
            <a:spLocks noGrp="1"/>
          </p:cNvSpPr>
          <p:nvPr>
            <p:ph idx="1"/>
          </p:nvPr>
        </p:nvSpPr>
        <p:spPr>
          <a:xfrm>
            <a:off x="457200" y="1265237"/>
            <a:ext cx="8229600" cy="4144963"/>
          </a:xfrm>
        </p:spPr>
        <p:txBody>
          <a:bodyPr>
            <a:noAutofit/>
          </a:bodyPr>
          <a:lstStyle/>
          <a:p>
            <a:pPr marL="566928" indent="-457200">
              <a:spcBef>
                <a:spcPts val="1000"/>
              </a:spcBef>
              <a:buFont typeface="+mj-lt"/>
              <a:buAutoNum type="arabicPeriod"/>
            </a:pPr>
            <a:r>
              <a:rPr lang="en-US" sz="2100" dirty="0" smtClean="0"/>
              <a:t>Project Title and Description</a:t>
            </a:r>
          </a:p>
          <a:p>
            <a:pPr marL="566928" indent="-457200">
              <a:spcBef>
                <a:spcPts val="1000"/>
              </a:spcBef>
              <a:buFont typeface="+mj-lt"/>
              <a:buAutoNum type="arabicPeriod"/>
            </a:pPr>
            <a:r>
              <a:rPr lang="en-US" sz="2100" dirty="0" smtClean="0"/>
              <a:t>Project Manager Assigned and Authority Level</a:t>
            </a:r>
          </a:p>
          <a:p>
            <a:pPr marL="566928" indent="-457200">
              <a:spcBef>
                <a:spcPts val="1000"/>
              </a:spcBef>
              <a:buFont typeface="+mj-lt"/>
              <a:buAutoNum type="arabicPeriod"/>
            </a:pPr>
            <a:r>
              <a:rPr lang="en-US" sz="2100" dirty="0" smtClean="0"/>
              <a:t>Business Case</a:t>
            </a:r>
          </a:p>
          <a:p>
            <a:pPr marL="566928" indent="-457200">
              <a:spcBef>
                <a:spcPts val="1000"/>
              </a:spcBef>
              <a:buFont typeface="+mj-lt"/>
              <a:buAutoNum type="arabicPeriod"/>
            </a:pPr>
            <a:r>
              <a:rPr lang="en-US" sz="2100" dirty="0" smtClean="0"/>
              <a:t>Resources Pre-Assigned</a:t>
            </a:r>
          </a:p>
          <a:p>
            <a:pPr marL="566928" indent="-457200">
              <a:spcBef>
                <a:spcPts val="1000"/>
              </a:spcBef>
              <a:buFont typeface="+mj-lt"/>
              <a:buAutoNum type="arabicPeriod"/>
            </a:pPr>
            <a:r>
              <a:rPr lang="en-US" sz="2100" dirty="0"/>
              <a:t>Stakeholders </a:t>
            </a:r>
            <a:endParaRPr lang="en-US" sz="2100" dirty="0" smtClean="0"/>
          </a:p>
          <a:p>
            <a:pPr marL="566928" indent="-457200">
              <a:spcBef>
                <a:spcPts val="1000"/>
              </a:spcBef>
              <a:buFont typeface="+mj-lt"/>
              <a:buAutoNum type="arabicPeriod"/>
            </a:pPr>
            <a:r>
              <a:rPr lang="en-US" sz="2100" dirty="0" smtClean="0"/>
              <a:t>Stakeholder </a:t>
            </a:r>
            <a:r>
              <a:rPr lang="en-US" sz="2100" dirty="0"/>
              <a:t>Requirements as Known</a:t>
            </a:r>
          </a:p>
          <a:p>
            <a:pPr marL="566928" indent="-457200">
              <a:spcBef>
                <a:spcPts val="1000"/>
              </a:spcBef>
              <a:buFont typeface="+mj-lt"/>
              <a:buAutoNum type="arabicPeriod"/>
            </a:pPr>
            <a:r>
              <a:rPr lang="en-US" sz="2100" dirty="0"/>
              <a:t>Project Deliverables</a:t>
            </a:r>
          </a:p>
          <a:p>
            <a:pPr marL="566928" indent="-457200">
              <a:spcBef>
                <a:spcPts val="1000"/>
              </a:spcBef>
              <a:buFont typeface="+mj-lt"/>
              <a:buAutoNum type="arabicPeriod"/>
            </a:pPr>
            <a:endParaRPr lang="en-US" sz="2100" dirty="0"/>
          </a:p>
          <a:p>
            <a:pPr marL="736092" lvl="1" indent="-342900">
              <a:spcBef>
                <a:spcPts val="1000"/>
              </a:spcBef>
              <a:buFont typeface="+mj-lt"/>
              <a:buAutoNum type="arabicPeriod"/>
            </a:pPr>
            <a:endParaRPr lang="en-US" sz="1700" dirty="0" smtClean="0"/>
          </a:p>
        </p:txBody>
      </p:sp>
      <p:sp>
        <p:nvSpPr>
          <p:cNvPr id="4" name="Slide Number Placeholder 3"/>
          <p:cNvSpPr>
            <a:spLocks noGrp="1"/>
          </p:cNvSpPr>
          <p:nvPr>
            <p:ph type="sldNum" sz="quarter" idx="12"/>
          </p:nvPr>
        </p:nvSpPr>
        <p:spPr/>
        <p:txBody>
          <a:bodyPr/>
          <a:lstStyle/>
          <a:p>
            <a:fld id="{0A24954E-C6B2-4BF3-ADB1-EA3F9F51B0F2}" type="slidenum">
              <a:rPr lang="en-US" smtClean="0"/>
              <a:t>9</a:t>
            </a:fld>
            <a:endParaRPr lang="en-US" dirty="0"/>
          </a:p>
        </p:txBody>
      </p:sp>
    </p:spTree>
    <p:extLst>
      <p:ext uri="{BB962C8B-B14F-4D97-AF65-F5344CB8AC3E}">
        <p14:creationId xmlns:p14="http://schemas.microsoft.com/office/powerpoint/2010/main" val="21889290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2">
      <a:dk1>
        <a:sysClr val="windowText" lastClr="000000"/>
      </a:dk1>
      <a:lt1>
        <a:sysClr val="window" lastClr="FFFFFF"/>
      </a:lt1>
      <a:dk2>
        <a:srgbClr val="464646"/>
      </a:dk2>
      <a:lt2>
        <a:srgbClr val="DEF5FA"/>
      </a:lt2>
      <a:accent1>
        <a:srgbClr val="7A1116"/>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10309</TotalTime>
  <Words>1091</Words>
  <Application>Microsoft Office PowerPoint</Application>
  <PresentationFormat>On-screen Show (4:3)</PresentationFormat>
  <Paragraphs>174</Paragraphs>
  <Slides>17</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Lucida Sans Unicode</vt:lpstr>
      <vt:lpstr>Verdana</vt:lpstr>
      <vt:lpstr>Wingdings 2</vt:lpstr>
      <vt:lpstr>Wingdings 3</vt:lpstr>
      <vt:lpstr>Concourse</vt:lpstr>
      <vt:lpstr>Project Initiation and Charters:  Building a Solid Foundation</vt:lpstr>
      <vt:lpstr>Objectives</vt:lpstr>
      <vt:lpstr>Project Management Process Steps, 1</vt:lpstr>
      <vt:lpstr>Project Management Process Steps, 2</vt:lpstr>
      <vt:lpstr>Project Management Process Steps, 3</vt:lpstr>
      <vt:lpstr>Initiation Phase – 10 Steps</vt:lpstr>
      <vt:lpstr>Initiation Phase - Templates</vt:lpstr>
      <vt:lpstr>What is a Project Charter?</vt:lpstr>
      <vt:lpstr>Project Charter – Components,1</vt:lpstr>
      <vt:lpstr>Project Charter – Components,2</vt:lpstr>
      <vt:lpstr>Project Charter – Example,1</vt:lpstr>
      <vt:lpstr>Project Charter – Example,2</vt:lpstr>
      <vt:lpstr>Project Charter – Example,3</vt:lpstr>
      <vt:lpstr>Project Charter – Example,4</vt:lpstr>
      <vt:lpstr>Project Charter – Example,5</vt:lpstr>
      <vt:lpstr>Project Charter – Example,6</vt:lpstr>
      <vt:lpstr>Resources and Contact Information</vt:lpstr>
    </vt:vector>
  </TitlesOfParts>
  <Company>Texas A&amp;M Health Sciences Center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1115 Medicaid Waiver</dc:title>
  <dc:creator>bienski@tamhsc.edu</dc:creator>
  <cp:lastModifiedBy>Lawson, Gina</cp:lastModifiedBy>
  <cp:revision>533</cp:revision>
  <cp:lastPrinted>2014-11-12T22:05:25Z</cp:lastPrinted>
  <dcterms:created xsi:type="dcterms:W3CDTF">2013-03-19T16:47:26Z</dcterms:created>
  <dcterms:modified xsi:type="dcterms:W3CDTF">2014-12-16T16:08:46Z</dcterms:modified>
</cp:coreProperties>
</file>