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426" r:id="rId2"/>
    <p:sldId id="270" r:id="rId3"/>
    <p:sldId id="422" r:id="rId4"/>
    <p:sldId id="440" r:id="rId5"/>
    <p:sldId id="420" r:id="rId6"/>
    <p:sldId id="423" r:id="rId7"/>
    <p:sldId id="437" r:id="rId8"/>
    <p:sldId id="436" r:id="rId9"/>
    <p:sldId id="442" r:id="rId10"/>
    <p:sldId id="445" r:id="rId11"/>
    <p:sldId id="441" r:id="rId12"/>
    <p:sldId id="450" r:id="rId13"/>
    <p:sldId id="449" r:id="rId14"/>
    <p:sldId id="446" r:id="rId15"/>
    <p:sldId id="429" r:id="rId16"/>
    <p:sldId id="451" r:id="rId17"/>
    <p:sldId id="452" r:id="rId18"/>
    <p:sldId id="425" r:id="rId19"/>
    <p:sldId id="430" r:id="rId20"/>
    <p:sldId id="447" r:id="rId21"/>
    <p:sldId id="40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CA1D31-0AD7-4C25-A1BC-52C078622525}">
          <p14:sldIdLst>
            <p14:sldId id="426"/>
            <p14:sldId id="270"/>
            <p14:sldId id="422"/>
            <p14:sldId id="440"/>
            <p14:sldId id="420"/>
            <p14:sldId id="423"/>
            <p14:sldId id="437"/>
            <p14:sldId id="436"/>
            <p14:sldId id="442"/>
            <p14:sldId id="445"/>
            <p14:sldId id="441"/>
            <p14:sldId id="450"/>
            <p14:sldId id="449"/>
            <p14:sldId id="446"/>
            <p14:sldId id="429"/>
            <p14:sldId id="451"/>
            <p14:sldId id="452"/>
            <p14:sldId id="425"/>
            <p14:sldId id="430"/>
            <p14:sldId id="447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hlert, Janice" initials="J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7" autoAdjust="0"/>
    <p:restoredTop sz="52114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AEAEF-7968-419F-A541-E6304ACB296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669B1B-8A73-4A38-BF0A-41DE3C7DEB97}">
      <dgm:prSet phldrT="[Text]"/>
      <dgm:spPr/>
      <dgm:t>
        <a:bodyPr/>
        <a:lstStyle/>
        <a:p>
          <a:r>
            <a:rPr lang="en-US" dirty="0" smtClean="0"/>
            <a:t>A Healthy Organization</a:t>
          </a:r>
          <a:endParaRPr lang="en-US" dirty="0"/>
        </a:p>
      </dgm:t>
    </dgm:pt>
    <dgm:pt modelId="{13635DAF-AA2C-4786-B20C-CF51C8974DB7}" type="parTrans" cxnId="{F4D9C095-538A-4E64-BA0D-FD4A50A816A1}">
      <dgm:prSet/>
      <dgm:spPr/>
      <dgm:t>
        <a:bodyPr/>
        <a:lstStyle/>
        <a:p>
          <a:endParaRPr lang="en-US"/>
        </a:p>
      </dgm:t>
    </dgm:pt>
    <dgm:pt modelId="{714DF78A-2375-4760-AA81-C1CB2C623899}" type="sibTrans" cxnId="{F4D9C095-538A-4E64-BA0D-FD4A50A816A1}">
      <dgm:prSet/>
      <dgm:spPr/>
      <dgm:t>
        <a:bodyPr/>
        <a:lstStyle/>
        <a:p>
          <a:endParaRPr lang="en-US"/>
        </a:p>
      </dgm:t>
    </dgm:pt>
    <dgm:pt modelId="{20AAC0B8-AA90-4917-A4D4-353F1951460D}">
      <dgm:prSet phldrT="[Text]" custT="1"/>
      <dgm:spPr/>
      <dgm:t>
        <a:bodyPr/>
        <a:lstStyle/>
        <a:p>
          <a:r>
            <a:rPr lang="en-US" sz="1400" b="1" dirty="0" smtClean="0"/>
            <a:t>NOVELTY </a:t>
          </a:r>
        </a:p>
        <a:p>
          <a:r>
            <a:rPr lang="en-US" sz="1400" dirty="0" smtClean="0"/>
            <a:t>Managing: Curiosity, Dreams &amp; Changing the Process</a:t>
          </a:r>
          <a:endParaRPr lang="en-US" sz="1400" dirty="0"/>
        </a:p>
      </dgm:t>
    </dgm:pt>
    <dgm:pt modelId="{E7C9249F-3700-41EC-B26F-BD1306131D14}" type="parTrans" cxnId="{754537DC-1E73-48B2-8EDA-A6F182A655B9}">
      <dgm:prSet/>
      <dgm:spPr/>
      <dgm:t>
        <a:bodyPr/>
        <a:lstStyle/>
        <a:p>
          <a:endParaRPr lang="en-US"/>
        </a:p>
      </dgm:t>
    </dgm:pt>
    <dgm:pt modelId="{83FA26A7-A651-44B6-AC30-5DB5E4505BE0}" type="sibTrans" cxnId="{754537DC-1E73-48B2-8EDA-A6F182A655B9}">
      <dgm:prSet/>
      <dgm:spPr/>
      <dgm:t>
        <a:bodyPr/>
        <a:lstStyle/>
        <a:p>
          <a:endParaRPr lang="en-US"/>
        </a:p>
      </dgm:t>
    </dgm:pt>
    <dgm:pt modelId="{B1E9CC9E-A65B-40F4-A5A9-C13D24382AE5}">
      <dgm:prSet phldrT="[Text]" custT="1"/>
      <dgm:spPr/>
      <dgm:t>
        <a:bodyPr/>
        <a:lstStyle/>
        <a:p>
          <a:r>
            <a:rPr lang="en-US" sz="1400" b="1" dirty="0" smtClean="0"/>
            <a:t>TRANSITION</a:t>
          </a:r>
          <a:r>
            <a:rPr lang="en-US" sz="1400" dirty="0" smtClean="0"/>
            <a:t> </a:t>
          </a:r>
        </a:p>
        <a:p>
          <a:r>
            <a:rPr lang="en-US" sz="1400" dirty="0" smtClean="0"/>
            <a:t>Managing: Next Steps, Feedback, Celebrating Progress</a:t>
          </a:r>
          <a:endParaRPr lang="en-US" sz="1400" dirty="0"/>
        </a:p>
      </dgm:t>
    </dgm:pt>
    <dgm:pt modelId="{24B91358-E5E6-4D33-9A66-B7712848EC0D}" type="parTrans" cxnId="{2661158F-7447-4150-BD2B-4E3C615AA4A5}">
      <dgm:prSet/>
      <dgm:spPr/>
      <dgm:t>
        <a:bodyPr/>
        <a:lstStyle/>
        <a:p>
          <a:endParaRPr lang="en-US"/>
        </a:p>
      </dgm:t>
    </dgm:pt>
    <dgm:pt modelId="{824B5732-C549-40E2-BA8B-82F8E53B67AE}" type="sibTrans" cxnId="{2661158F-7447-4150-BD2B-4E3C615AA4A5}">
      <dgm:prSet/>
      <dgm:spPr/>
      <dgm:t>
        <a:bodyPr/>
        <a:lstStyle/>
        <a:p>
          <a:endParaRPr lang="en-US"/>
        </a:p>
      </dgm:t>
    </dgm:pt>
    <dgm:pt modelId="{4BC5C8EE-7457-4779-9563-B91271BF9498}">
      <dgm:prSet phldrT="[Text]" custT="1"/>
      <dgm:spPr/>
      <dgm:t>
        <a:bodyPr/>
        <a:lstStyle/>
        <a:p>
          <a:r>
            <a:rPr lang="en-US" sz="1400" b="1" dirty="0" smtClean="0"/>
            <a:t>CONTINUITY</a:t>
          </a:r>
        </a:p>
        <a:p>
          <a:r>
            <a:rPr lang="en-US" sz="1400" dirty="0" smtClean="0"/>
            <a:t>Managing: Core Values, Strengths, Minimal Disruption</a:t>
          </a:r>
          <a:endParaRPr lang="en-US" sz="1400" dirty="0"/>
        </a:p>
      </dgm:t>
    </dgm:pt>
    <dgm:pt modelId="{19D2B24B-A532-432D-AFCD-D094FBDE4E5E}" type="parTrans" cxnId="{5B46689A-013F-4FFD-8C95-E252D4CE05E5}">
      <dgm:prSet/>
      <dgm:spPr/>
      <dgm:t>
        <a:bodyPr/>
        <a:lstStyle/>
        <a:p>
          <a:endParaRPr lang="en-US"/>
        </a:p>
      </dgm:t>
    </dgm:pt>
    <dgm:pt modelId="{201550D0-9E84-44BC-B17D-C0C8E010EF7D}" type="sibTrans" cxnId="{5B46689A-013F-4FFD-8C95-E252D4CE05E5}">
      <dgm:prSet/>
      <dgm:spPr/>
      <dgm:t>
        <a:bodyPr/>
        <a:lstStyle/>
        <a:p>
          <a:endParaRPr lang="en-US"/>
        </a:p>
      </dgm:t>
    </dgm:pt>
    <dgm:pt modelId="{C61DDB8F-F45E-45ED-AACE-CC3A559291EE}" type="pres">
      <dgm:prSet presAssocID="{587AEAEF-7968-419F-A541-E6304ACB296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5B6017-98F8-41F2-BB2C-CC005CEEA0BD}" type="pres">
      <dgm:prSet presAssocID="{587AEAEF-7968-419F-A541-E6304ACB296F}" presName="radial" presStyleCnt="0">
        <dgm:presLayoutVars>
          <dgm:animLvl val="ctr"/>
        </dgm:presLayoutVars>
      </dgm:prSet>
      <dgm:spPr/>
    </dgm:pt>
    <dgm:pt modelId="{22904E0B-6F14-4454-8BFC-1A2A703FCCB5}" type="pres">
      <dgm:prSet presAssocID="{93669B1B-8A73-4A38-BF0A-41DE3C7DEB97}" presName="centerShape" presStyleLbl="vennNode1" presStyleIdx="0" presStyleCnt="4" custScaleY="78814" custLinFactNeighborX="-3346" custLinFactNeighborY="-10169"/>
      <dgm:spPr/>
      <dgm:t>
        <a:bodyPr/>
        <a:lstStyle/>
        <a:p>
          <a:endParaRPr lang="en-US"/>
        </a:p>
      </dgm:t>
    </dgm:pt>
    <dgm:pt modelId="{C8BC2D42-43B1-442C-B6E7-A13A233A0795}" type="pres">
      <dgm:prSet presAssocID="{20AAC0B8-AA90-4917-A4D4-353F1951460D}" presName="node" presStyleLbl="vennNode1" presStyleIdx="1" presStyleCnt="4" custScaleX="297875" custScaleY="67849" custRadScaleRad="94325" custRadScaleInc="-1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471FD-A6FE-4C34-B52D-BCD7B0992C6B}" type="pres">
      <dgm:prSet presAssocID="{B1E9CC9E-A65B-40F4-A5A9-C13D24382AE5}" presName="node" presStyleLbl="vennNode1" presStyleIdx="2" presStyleCnt="4" custScaleX="227850" custScaleY="92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6D106-82BC-4DE8-9B61-8C2DC88982E3}" type="pres">
      <dgm:prSet presAssocID="{4BC5C8EE-7457-4779-9563-B91271BF9498}" presName="node" presStyleLbl="vennNode1" presStyleIdx="3" presStyleCnt="4" custScaleX="246063" custScaleY="85449" custRadScaleRad="112798" custRadScaleInc="4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FAEE35-3F41-42BD-B0EC-B0159DE7478B}" type="presOf" srcId="{587AEAEF-7968-419F-A541-E6304ACB296F}" destId="{C61DDB8F-F45E-45ED-AACE-CC3A559291EE}" srcOrd="0" destOrd="0" presId="urn:microsoft.com/office/officeart/2005/8/layout/radial3"/>
    <dgm:cxn modelId="{2661158F-7447-4150-BD2B-4E3C615AA4A5}" srcId="{93669B1B-8A73-4A38-BF0A-41DE3C7DEB97}" destId="{B1E9CC9E-A65B-40F4-A5A9-C13D24382AE5}" srcOrd="1" destOrd="0" parTransId="{24B91358-E5E6-4D33-9A66-B7712848EC0D}" sibTransId="{824B5732-C549-40E2-BA8B-82F8E53B67AE}"/>
    <dgm:cxn modelId="{754537DC-1E73-48B2-8EDA-A6F182A655B9}" srcId="{93669B1B-8A73-4A38-BF0A-41DE3C7DEB97}" destId="{20AAC0B8-AA90-4917-A4D4-353F1951460D}" srcOrd="0" destOrd="0" parTransId="{E7C9249F-3700-41EC-B26F-BD1306131D14}" sibTransId="{83FA26A7-A651-44B6-AC30-5DB5E4505BE0}"/>
    <dgm:cxn modelId="{D232C3E9-7255-4B52-9736-B7C0161C0F75}" type="presOf" srcId="{B1E9CC9E-A65B-40F4-A5A9-C13D24382AE5}" destId="{B89471FD-A6FE-4C34-B52D-BCD7B0992C6B}" srcOrd="0" destOrd="0" presId="urn:microsoft.com/office/officeart/2005/8/layout/radial3"/>
    <dgm:cxn modelId="{E8A5C729-790C-458C-9274-84F6EECBC2AE}" type="presOf" srcId="{93669B1B-8A73-4A38-BF0A-41DE3C7DEB97}" destId="{22904E0B-6F14-4454-8BFC-1A2A703FCCB5}" srcOrd="0" destOrd="0" presId="urn:microsoft.com/office/officeart/2005/8/layout/radial3"/>
    <dgm:cxn modelId="{23F2E471-0C09-4539-AB79-AAFAE8C02923}" type="presOf" srcId="{20AAC0B8-AA90-4917-A4D4-353F1951460D}" destId="{C8BC2D42-43B1-442C-B6E7-A13A233A0795}" srcOrd="0" destOrd="0" presId="urn:microsoft.com/office/officeart/2005/8/layout/radial3"/>
    <dgm:cxn modelId="{F4D9C095-538A-4E64-BA0D-FD4A50A816A1}" srcId="{587AEAEF-7968-419F-A541-E6304ACB296F}" destId="{93669B1B-8A73-4A38-BF0A-41DE3C7DEB97}" srcOrd="0" destOrd="0" parTransId="{13635DAF-AA2C-4786-B20C-CF51C8974DB7}" sibTransId="{714DF78A-2375-4760-AA81-C1CB2C623899}"/>
    <dgm:cxn modelId="{6430B421-72B9-45D5-A913-62CCE3399F44}" type="presOf" srcId="{4BC5C8EE-7457-4779-9563-B91271BF9498}" destId="{16F6D106-82BC-4DE8-9B61-8C2DC88982E3}" srcOrd="0" destOrd="0" presId="urn:microsoft.com/office/officeart/2005/8/layout/radial3"/>
    <dgm:cxn modelId="{5B46689A-013F-4FFD-8C95-E252D4CE05E5}" srcId="{93669B1B-8A73-4A38-BF0A-41DE3C7DEB97}" destId="{4BC5C8EE-7457-4779-9563-B91271BF9498}" srcOrd="2" destOrd="0" parTransId="{19D2B24B-A532-432D-AFCD-D094FBDE4E5E}" sibTransId="{201550D0-9E84-44BC-B17D-C0C8E010EF7D}"/>
    <dgm:cxn modelId="{5B41BD1E-D1D6-4778-A04B-ABADFACBE1E9}" type="presParOf" srcId="{C61DDB8F-F45E-45ED-AACE-CC3A559291EE}" destId="{D35B6017-98F8-41F2-BB2C-CC005CEEA0BD}" srcOrd="0" destOrd="0" presId="urn:microsoft.com/office/officeart/2005/8/layout/radial3"/>
    <dgm:cxn modelId="{691108D0-1353-4E9C-A69C-01CD682C7058}" type="presParOf" srcId="{D35B6017-98F8-41F2-BB2C-CC005CEEA0BD}" destId="{22904E0B-6F14-4454-8BFC-1A2A703FCCB5}" srcOrd="0" destOrd="0" presId="urn:microsoft.com/office/officeart/2005/8/layout/radial3"/>
    <dgm:cxn modelId="{E58BC1ED-42A4-4EE2-BE38-9BD043F19AC6}" type="presParOf" srcId="{D35B6017-98F8-41F2-BB2C-CC005CEEA0BD}" destId="{C8BC2D42-43B1-442C-B6E7-A13A233A0795}" srcOrd="1" destOrd="0" presId="urn:microsoft.com/office/officeart/2005/8/layout/radial3"/>
    <dgm:cxn modelId="{A05B447C-B4D0-411F-AF64-3FD068BBF022}" type="presParOf" srcId="{D35B6017-98F8-41F2-BB2C-CC005CEEA0BD}" destId="{B89471FD-A6FE-4C34-B52D-BCD7B0992C6B}" srcOrd="2" destOrd="0" presId="urn:microsoft.com/office/officeart/2005/8/layout/radial3"/>
    <dgm:cxn modelId="{C08C82B9-7C90-44A0-8056-07D04E49A7AC}" type="presParOf" srcId="{D35B6017-98F8-41F2-BB2C-CC005CEEA0BD}" destId="{16F6D106-82BC-4DE8-9B61-8C2DC88982E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0A244-4137-456E-9B6D-4BD3627BA9D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2A0685-8659-4A78-80C3-2AAB601F45C0}">
      <dgm:prSet phldrT="[Text]"/>
      <dgm:spPr/>
      <dgm:t>
        <a:bodyPr/>
        <a:lstStyle/>
        <a:p>
          <a:r>
            <a:rPr lang="en-US" dirty="0" smtClean="0"/>
            <a:t>Staff/Management Training &amp;  Development</a:t>
          </a:r>
          <a:endParaRPr lang="en-US" dirty="0"/>
        </a:p>
      </dgm:t>
    </dgm:pt>
    <dgm:pt modelId="{A3761336-9BE8-4A01-BB90-913F83ACF855}" type="parTrans" cxnId="{0DE82739-341B-45B8-A556-2B73AEF695BC}">
      <dgm:prSet/>
      <dgm:spPr/>
      <dgm:t>
        <a:bodyPr/>
        <a:lstStyle/>
        <a:p>
          <a:endParaRPr lang="en-US"/>
        </a:p>
      </dgm:t>
    </dgm:pt>
    <dgm:pt modelId="{61A780BD-C9E6-4545-B3AD-A3F56315603C}" type="sibTrans" cxnId="{0DE82739-341B-45B8-A556-2B73AEF695BC}">
      <dgm:prSet/>
      <dgm:spPr/>
      <dgm:t>
        <a:bodyPr/>
        <a:lstStyle/>
        <a:p>
          <a:endParaRPr lang="en-US"/>
        </a:p>
      </dgm:t>
    </dgm:pt>
    <dgm:pt modelId="{BB51D2BA-DCC6-4E80-89C0-3D8E113160E1}">
      <dgm:prSet phldrT="[Text]"/>
      <dgm:spPr/>
      <dgm:t>
        <a:bodyPr/>
        <a:lstStyle/>
        <a:p>
          <a:r>
            <a:rPr lang="en-US" dirty="0" smtClean="0"/>
            <a:t>Customer Satisfaction</a:t>
          </a:r>
          <a:endParaRPr lang="en-US" dirty="0"/>
        </a:p>
      </dgm:t>
    </dgm:pt>
    <dgm:pt modelId="{6CC7B2A8-D460-488C-949B-2E6510B42C98}" type="parTrans" cxnId="{417E0B2A-FBDB-4904-A7AA-7A387292B687}">
      <dgm:prSet/>
      <dgm:spPr/>
      <dgm:t>
        <a:bodyPr/>
        <a:lstStyle/>
        <a:p>
          <a:endParaRPr lang="en-US"/>
        </a:p>
      </dgm:t>
    </dgm:pt>
    <dgm:pt modelId="{352E46F5-A7C0-45C8-ADAE-0A75B0EC0795}" type="sibTrans" cxnId="{417E0B2A-FBDB-4904-A7AA-7A387292B687}">
      <dgm:prSet/>
      <dgm:spPr/>
      <dgm:t>
        <a:bodyPr/>
        <a:lstStyle/>
        <a:p>
          <a:endParaRPr lang="en-US"/>
        </a:p>
      </dgm:t>
    </dgm:pt>
    <dgm:pt modelId="{46CF1637-844E-422E-9E33-14B0BFD8851F}">
      <dgm:prSet phldrT="[Text]"/>
      <dgm:spPr/>
      <dgm:t>
        <a:bodyPr/>
        <a:lstStyle/>
        <a:p>
          <a:r>
            <a:rPr lang="en-US" dirty="0" smtClean="0"/>
            <a:t>Strategic Planning</a:t>
          </a:r>
          <a:endParaRPr lang="en-US" dirty="0"/>
        </a:p>
      </dgm:t>
    </dgm:pt>
    <dgm:pt modelId="{C21AEE9B-52D2-44AD-8F49-0AA8C36CC5E2}" type="parTrans" cxnId="{42FFCD26-AC50-406F-8EC1-6BEB16DC01C9}">
      <dgm:prSet/>
      <dgm:spPr/>
      <dgm:t>
        <a:bodyPr/>
        <a:lstStyle/>
        <a:p>
          <a:endParaRPr lang="en-US"/>
        </a:p>
      </dgm:t>
    </dgm:pt>
    <dgm:pt modelId="{CDD56C5C-4B4F-4D4C-9CD7-7B08AFAE24E5}" type="sibTrans" cxnId="{42FFCD26-AC50-406F-8EC1-6BEB16DC01C9}">
      <dgm:prSet/>
      <dgm:spPr/>
      <dgm:t>
        <a:bodyPr/>
        <a:lstStyle/>
        <a:p>
          <a:endParaRPr lang="en-US"/>
        </a:p>
      </dgm:t>
    </dgm:pt>
    <dgm:pt modelId="{BA287D58-0CDD-4D7C-BA36-6C06D5D88C2A}">
      <dgm:prSet phldrT="[Text]"/>
      <dgm:spPr/>
      <dgm:t>
        <a:bodyPr/>
        <a:lstStyle/>
        <a:p>
          <a:r>
            <a:rPr lang="en-US" dirty="0" smtClean="0"/>
            <a:t>Team Development</a:t>
          </a:r>
          <a:endParaRPr lang="en-US" dirty="0"/>
        </a:p>
      </dgm:t>
    </dgm:pt>
    <dgm:pt modelId="{282EB2FF-2E99-4DF2-B23C-893DD563D815}" type="parTrans" cxnId="{6C05156F-90B8-4C04-8839-92964F7123DE}">
      <dgm:prSet/>
      <dgm:spPr/>
      <dgm:t>
        <a:bodyPr/>
        <a:lstStyle/>
        <a:p>
          <a:endParaRPr lang="en-US"/>
        </a:p>
      </dgm:t>
    </dgm:pt>
    <dgm:pt modelId="{AFC37D6A-3F95-44E2-A42E-33E579281BC1}" type="sibTrans" cxnId="{6C05156F-90B8-4C04-8839-92964F7123DE}">
      <dgm:prSet/>
      <dgm:spPr/>
      <dgm:t>
        <a:bodyPr/>
        <a:lstStyle/>
        <a:p>
          <a:endParaRPr lang="en-US"/>
        </a:p>
      </dgm:t>
    </dgm:pt>
    <dgm:pt modelId="{22C5A7C7-5275-426A-BF81-5165AE3A6A9E}">
      <dgm:prSet phldrT="[Text]"/>
      <dgm:spPr/>
      <dgm:t>
        <a:bodyPr/>
        <a:lstStyle/>
        <a:p>
          <a:r>
            <a:rPr lang="en-US" dirty="0" smtClean="0"/>
            <a:t>Work Process Redesign</a:t>
          </a:r>
          <a:endParaRPr lang="en-US" dirty="0"/>
        </a:p>
      </dgm:t>
    </dgm:pt>
    <dgm:pt modelId="{C071204E-8D87-4E3A-9530-6BC099988359}" type="parTrans" cxnId="{B114739D-F823-41F1-B280-4987678A5765}">
      <dgm:prSet/>
      <dgm:spPr/>
      <dgm:t>
        <a:bodyPr/>
        <a:lstStyle/>
        <a:p>
          <a:endParaRPr lang="en-US"/>
        </a:p>
      </dgm:t>
    </dgm:pt>
    <dgm:pt modelId="{7A003212-E7A1-40B4-9D17-E130C8B0828E}" type="sibTrans" cxnId="{B114739D-F823-41F1-B280-4987678A5765}">
      <dgm:prSet/>
      <dgm:spPr/>
      <dgm:t>
        <a:bodyPr/>
        <a:lstStyle/>
        <a:p>
          <a:endParaRPr lang="en-US"/>
        </a:p>
      </dgm:t>
    </dgm:pt>
    <dgm:pt modelId="{BE6E0924-266F-451C-8A1F-D464E4A3AEF5}" type="pres">
      <dgm:prSet presAssocID="{B2F0A244-4137-456E-9B6D-4BD3627BA9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F19712-F981-43CC-A242-39CCAC269A87}" type="pres">
      <dgm:prSet presAssocID="{EB2A0685-8659-4A78-80C3-2AAB601F45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2B563-C842-41F1-B9EF-9A3E352B8F88}" type="pres">
      <dgm:prSet presAssocID="{61A780BD-C9E6-4545-B3AD-A3F56315603C}" presName="sibTrans" presStyleCnt="0"/>
      <dgm:spPr/>
    </dgm:pt>
    <dgm:pt modelId="{B26F0D95-E11E-478D-98BB-D30BAD0E216F}" type="pres">
      <dgm:prSet presAssocID="{BB51D2BA-DCC6-4E80-89C0-3D8E113160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44FBE-A0C0-4FF6-9F92-C5B7B2BD2A2F}" type="pres">
      <dgm:prSet presAssocID="{352E46F5-A7C0-45C8-ADAE-0A75B0EC0795}" presName="sibTrans" presStyleCnt="0"/>
      <dgm:spPr/>
    </dgm:pt>
    <dgm:pt modelId="{8C55B7B0-7D9D-42B6-83BE-5F1D7B11736B}" type="pres">
      <dgm:prSet presAssocID="{46CF1637-844E-422E-9E33-14B0BFD885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37E2-1BE5-43BA-B690-14C4F6384EC7}" type="pres">
      <dgm:prSet presAssocID="{CDD56C5C-4B4F-4D4C-9CD7-7B08AFAE24E5}" presName="sibTrans" presStyleCnt="0"/>
      <dgm:spPr/>
    </dgm:pt>
    <dgm:pt modelId="{696281A5-77CD-44D3-8592-4D0425B0180D}" type="pres">
      <dgm:prSet presAssocID="{BA287D58-0CDD-4D7C-BA36-6C06D5D88C2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6191A-5CB0-4445-875F-AE01B8D1B1EC}" type="pres">
      <dgm:prSet presAssocID="{AFC37D6A-3F95-44E2-A42E-33E579281BC1}" presName="sibTrans" presStyleCnt="0"/>
      <dgm:spPr/>
    </dgm:pt>
    <dgm:pt modelId="{9E955AB5-D11E-448F-8337-AE826F9B1668}" type="pres">
      <dgm:prSet presAssocID="{22C5A7C7-5275-426A-BF81-5165AE3A6A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96205-768C-4784-B9AC-41A65E3D36C3}" type="presOf" srcId="{BB51D2BA-DCC6-4E80-89C0-3D8E113160E1}" destId="{B26F0D95-E11E-478D-98BB-D30BAD0E216F}" srcOrd="0" destOrd="0" presId="urn:microsoft.com/office/officeart/2005/8/layout/default"/>
    <dgm:cxn modelId="{6C05156F-90B8-4C04-8839-92964F7123DE}" srcId="{B2F0A244-4137-456E-9B6D-4BD3627BA9D5}" destId="{BA287D58-0CDD-4D7C-BA36-6C06D5D88C2A}" srcOrd="3" destOrd="0" parTransId="{282EB2FF-2E99-4DF2-B23C-893DD563D815}" sibTransId="{AFC37D6A-3F95-44E2-A42E-33E579281BC1}"/>
    <dgm:cxn modelId="{417E0B2A-FBDB-4904-A7AA-7A387292B687}" srcId="{B2F0A244-4137-456E-9B6D-4BD3627BA9D5}" destId="{BB51D2BA-DCC6-4E80-89C0-3D8E113160E1}" srcOrd="1" destOrd="0" parTransId="{6CC7B2A8-D460-488C-949B-2E6510B42C98}" sibTransId="{352E46F5-A7C0-45C8-ADAE-0A75B0EC0795}"/>
    <dgm:cxn modelId="{890FB0AD-67EA-405F-8FBA-6C42A7F24AAE}" type="presOf" srcId="{46CF1637-844E-422E-9E33-14B0BFD8851F}" destId="{8C55B7B0-7D9D-42B6-83BE-5F1D7B11736B}" srcOrd="0" destOrd="0" presId="urn:microsoft.com/office/officeart/2005/8/layout/default"/>
    <dgm:cxn modelId="{0DE82739-341B-45B8-A556-2B73AEF695BC}" srcId="{B2F0A244-4137-456E-9B6D-4BD3627BA9D5}" destId="{EB2A0685-8659-4A78-80C3-2AAB601F45C0}" srcOrd="0" destOrd="0" parTransId="{A3761336-9BE8-4A01-BB90-913F83ACF855}" sibTransId="{61A780BD-C9E6-4545-B3AD-A3F56315603C}"/>
    <dgm:cxn modelId="{2E15F3F1-65E6-44D0-B3D2-4721839793F6}" type="presOf" srcId="{EB2A0685-8659-4A78-80C3-2AAB601F45C0}" destId="{C1F19712-F981-43CC-A242-39CCAC269A87}" srcOrd="0" destOrd="0" presId="urn:microsoft.com/office/officeart/2005/8/layout/default"/>
    <dgm:cxn modelId="{42FFCD26-AC50-406F-8EC1-6BEB16DC01C9}" srcId="{B2F0A244-4137-456E-9B6D-4BD3627BA9D5}" destId="{46CF1637-844E-422E-9E33-14B0BFD8851F}" srcOrd="2" destOrd="0" parTransId="{C21AEE9B-52D2-44AD-8F49-0AA8C36CC5E2}" sibTransId="{CDD56C5C-4B4F-4D4C-9CD7-7B08AFAE24E5}"/>
    <dgm:cxn modelId="{66708FF2-3A76-4DB5-B38C-251672E87C53}" type="presOf" srcId="{BA287D58-0CDD-4D7C-BA36-6C06D5D88C2A}" destId="{696281A5-77CD-44D3-8592-4D0425B0180D}" srcOrd="0" destOrd="0" presId="urn:microsoft.com/office/officeart/2005/8/layout/default"/>
    <dgm:cxn modelId="{AAEA2C08-C4D7-429A-82C8-3E14FB7FA6FB}" type="presOf" srcId="{B2F0A244-4137-456E-9B6D-4BD3627BA9D5}" destId="{BE6E0924-266F-451C-8A1F-D464E4A3AEF5}" srcOrd="0" destOrd="0" presId="urn:microsoft.com/office/officeart/2005/8/layout/default"/>
    <dgm:cxn modelId="{641BFFF3-FEA8-4A09-A092-769035AE6FE9}" type="presOf" srcId="{22C5A7C7-5275-426A-BF81-5165AE3A6A9E}" destId="{9E955AB5-D11E-448F-8337-AE826F9B1668}" srcOrd="0" destOrd="0" presId="urn:microsoft.com/office/officeart/2005/8/layout/default"/>
    <dgm:cxn modelId="{B114739D-F823-41F1-B280-4987678A5765}" srcId="{B2F0A244-4137-456E-9B6D-4BD3627BA9D5}" destId="{22C5A7C7-5275-426A-BF81-5165AE3A6A9E}" srcOrd="4" destOrd="0" parTransId="{C071204E-8D87-4E3A-9530-6BC099988359}" sibTransId="{7A003212-E7A1-40B4-9D17-E130C8B0828E}"/>
    <dgm:cxn modelId="{3419BDAD-086F-4684-8ABD-EEE447CA98EB}" type="presParOf" srcId="{BE6E0924-266F-451C-8A1F-D464E4A3AEF5}" destId="{C1F19712-F981-43CC-A242-39CCAC269A87}" srcOrd="0" destOrd="0" presId="urn:microsoft.com/office/officeart/2005/8/layout/default"/>
    <dgm:cxn modelId="{441B9C76-31CE-425D-A4E3-2084F0760995}" type="presParOf" srcId="{BE6E0924-266F-451C-8A1F-D464E4A3AEF5}" destId="{DC22B563-C842-41F1-B9EF-9A3E352B8F88}" srcOrd="1" destOrd="0" presId="urn:microsoft.com/office/officeart/2005/8/layout/default"/>
    <dgm:cxn modelId="{746B95B0-9EEA-4AC6-AE04-3DCC21A22CFD}" type="presParOf" srcId="{BE6E0924-266F-451C-8A1F-D464E4A3AEF5}" destId="{B26F0D95-E11E-478D-98BB-D30BAD0E216F}" srcOrd="2" destOrd="0" presId="urn:microsoft.com/office/officeart/2005/8/layout/default"/>
    <dgm:cxn modelId="{B18876AD-DB3F-4154-BE9A-7AAAA225F393}" type="presParOf" srcId="{BE6E0924-266F-451C-8A1F-D464E4A3AEF5}" destId="{A0F44FBE-A0C0-4FF6-9F92-C5B7B2BD2A2F}" srcOrd="3" destOrd="0" presId="urn:microsoft.com/office/officeart/2005/8/layout/default"/>
    <dgm:cxn modelId="{D5FF972F-D36F-42F6-9106-C95C5A6DBD04}" type="presParOf" srcId="{BE6E0924-266F-451C-8A1F-D464E4A3AEF5}" destId="{8C55B7B0-7D9D-42B6-83BE-5F1D7B11736B}" srcOrd="4" destOrd="0" presId="urn:microsoft.com/office/officeart/2005/8/layout/default"/>
    <dgm:cxn modelId="{97DF73FD-04C9-42CE-9BB7-4544AFA86F17}" type="presParOf" srcId="{BE6E0924-266F-451C-8A1F-D464E4A3AEF5}" destId="{4F2137E2-1BE5-43BA-B690-14C4F6384EC7}" srcOrd="5" destOrd="0" presId="urn:microsoft.com/office/officeart/2005/8/layout/default"/>
    <dgm:cxn modelId="{F130805F-41DA-4B30-B617-47B76CECFD57}" type="presParOf" srcId="{BE6E0924-266F-451C-8A1F-D464E4A3AEF5}" destId="{696281A5-77CD-44D3-8592-4D0425B0180D}" srcOrd="6" destOrd="0" presId="urn:microsoft.com/office/officeart/2005/8/layout/default"/>
    <dgm:cxn modelId="{CCD996B2-0532-4585-AF18-891FEAEC4C67}" type="presParOf" srcId="{BE6E0924-266F-451C-8A1F-D464E4A3AEF5}" destId="{9D76191A-5CB0-4445-875F-AE01B8D1B1EC}" srcOrd="7" destOrd="0" presId="urn:microsoft.com/office/officeart/2005/8/layout/default"/>
    <dgm:cxn modelId="{BA99695A-3B1B-48B6-81EE-F9330538BE9D}" type="presParOf" srcId="{BE6E0924-266F-451C-8A1F-D464E4A3AEF5}" destId="{9E955AB5-D11E-448F-8337-AE826F9B166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04E0B-6F14-4454-8BFC-1A2A703FCCB5}">
      <dsp:nvSpPr>
        <dsp:cNvPr id="0" name=""/>
        <dsp:cNvSpPr/>
      </dsp:nvSpPr>
      <dsp:spPr>
        <a:xfrm>
          <a:off x="2412580" y="1371602"/>
          <a:ext cx="3268650" cy="25761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Healthy Organization</a:t>
          </a:r>
          <a:endParaRPr lang="en-US" sz="2800" kern="1200" dirty="0"/>
        </a:p>
      </dsp:txBody>
      <dsp:txXfrm>
        <a:off x="2891263" y="1748871"/>
        <a:ext cx="2311284" cy="1821615"/>
      </dsp:txXfrm>
    </dsp:sp>
    <dsp:sp modelId="{C8BC2D42-43B1-442C-B6E7-A13A233A0795}">
      <dsp:nvSpPr>
        <dsp:cNvPr id="0" name=""/>
        <dsp:cNvSpPr/>
      </dsp:nvSpPr>
      <dsp:spPr>
        <a:xfrm>
          <a:off x="1676383" y="533408"/>
          <a:ext cx="4868245" cy="11088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NOVELTY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Managing: Curiosity, Dreams &amp; Changing the Process</a:t>
          </a:r>
          <a:endParaRPr lang="en-US" sz="1400" kern="1200" dirty="0"/>
        </a:p>
      </dsp:txBody>
      <dsp:txXfrm>
        <a:off x="2389321" y="695799"/>
        <a:ext cx="3442369" cy="784091"/>
      </dsp:txXfrm>
    </dsp:sp>
    <dsp:sp modelId="{B89471FD-A6FE-4C34-B52D-BCD7B0992C6B}">
      <dsp:nvSpPr>
        <dsp:cNvPr id="0" name=""/>
        <dsp:cNvSpPr/>
      </dsp:nvSpPr>
      <dsp:spPr>
        <a:xfrm>
          <a:off x="4168967" y="3400803"/>
          <a:ext cx="3723809" cy="15093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TRANSITION</a:t>
          </a:r>
          <a:r>
            <a:rPr lang="en-US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Managing: Next Steps, Feedback, Celebrating Progress</a:t>
          </a:r>
          <a:endParaRPr lang="en-US" sz="1400" kern="1200" dirty="0"/>
        </a:p>
      </dsp:txBody>
      <dsp:txXfrm>
        <a:off x="4714306" y="3621837"/>
        <a:ext cx="2633131" cy="1067247"/>
      </dsp:txXfrm>
    </dsp:sp>
    <dsp:sp modelId="{16F6D106-82BC-4DE8-9B61-8C2DC88982E3}">
      <dsp:nvSpPr>
        <dsp:cNvPr id="0" name=""/>
        <dsp:cNvSpPr/>
      </dsp:nvSpPr>
      <dsp:spPr>
        <a:xfrm>
          <a:off x="0" y="3384051"/>
          <a:ext cx="4021469" cy="13965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CONTINUITY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Managing: Core Values, Strengths, Minimal Disruption</a:t>
          </a:r>
          <a:endParaRPr lang="en-US" sz="1400" kern="1200" dirty="0"/>
        </a:p>
      </dsp:txBody>
      <dsp:txXfrm>
        <a:off x="588930" y="3588566"/>
        <a:ext cx="2843609" cy="987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19712-F981-43CC-A242-39CCAC269A87}">
      <dsp:nvSpPr>
        <dsp:cNvPr id="0" name=""/>
        <dsp:cNvSpPr/>
      </dsp:nvSpPr>
      <dsp:spPr>
        <a:xfrm>
          <a:off x="0" y="55959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Staff/Management Training &amp;  Development</a:t>
          </a:r>
          <a:endParaRPr lang="en-US" sz="2100" kern="1200" dirty="0"/>
        </a:p>
      </dsp:txBody>
      <dsp:txXfrm>
        <a:off x="0" y="559593"/>
        <a:ext cx="2571749" cy="1543050"/>
      </dsp:txXfrm>
    </dsp:sp>
    <dsp:sp modelId="{B26F0D95-E11E-478D-98BB-D30BAD0E216F}">
      <dsp:nvSpPr>
        <dsp:cNvPr id="0" name=""/>
        <dsp:cNvSpPr/>
      </dsp:nvSpPr>
      <dsp:spPr>
        <a:xfrm>
          <a:off x="2828925" y="559593"/>
          <a:ext cx="2571749" cy="1543050"/>
        </a:xfrm>
        <a:prstGeom prst="rect">
          <a:avLst/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Customer Satisfaction</a:t>
          </a:r>
          <a:endParaRPr lang="en-US" sz="2100" kern="1200" dirty="0"/>
        </a:p>
      </dsp:txBody>
      <dsp:txXfrm>
        <a:off x="2828925" y="559593"/>
        <a:ext cx="2571749" cy="1543050"/>
      </dsp:txXfrm>
    </dsp:sp>
    <dsp:sp modelId="{8C55B7B0-7D9D-42B6-83BE-5F1D7B11736B}">
      <dsp:nvSpPr>
        <dsp:cNvPr id="0" name=""/>
        <dsp:cNvSpPr/>
      </dsp:nvSpPr>
      <dsp:spPr>
        <a:xfrm>
          <a:off x="5657849" y="559593"/>
          <a:ext cx="2571749" cy="1543050"/>
        </a:xfrm>
        <a:prstGeom prst="rect">
          <a:avLst/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Strategic Planning</a:t>
          </a:r>
          <a:endParaRPr lang="en-US" sz="2100" kern="1200" dirty="0"/>
        </a:p>
      </dsp:txBody>
      <dsp:txXfrm>
        <a:off x="5657849" y="559593"/>
        <a:ext cx="2571749" cy="1543050"/>
      </dsp:txXfrm>
    </dsp:sp>
    <dsp:sp modelId="{696281A5-77CD-44D3-8592-4D0425B0180D}">
      <dsp:nvSpPr>
        <dsp:cNvPr id="0" name=""/>
        <dsp:cNvSpPr/>
      </dsp:nvSpPr>
      <dsp:spPr>
        <a:xfrm>
          <a:off x="1414462" y="2359818"/>
          <a:ext cx="2571749" cy="1543050"/>
        </a:xfrm>
        <a:prstGeom prst="rect">
          <a:avLst/>
        </a:prstGeom>
        <a:solidFill>
          <a:schemeClr val="accent2">
            <a:hueOff val="-15122390"/>
            <a:satOff val="6577"/>
            <a:lumOff val="19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Team Development</a:t>
          </a:r>
          <a:endParaRPr lang="en-US" sz="2100" kern="1200" dirty="0"/>
        </a:p>
      </dsp:txBody>
      <dsp:txXfrm>
        <a:off x="1414462" y="2359818"/>
        <a:ext cx="2571749" cy="1543050"/>
      </dsp:txXfrm>
    </dsp:sp>
    <dsp:sp modelId="{9E955AB5-D11E-448F-8337-AE826F9B1668}">
      <dsp:nvSpPr>
        <dsp:cNvPr id="0" name=""/>
        <dsp:cNvSpPr/>
      </dsp:nvSpPr>
      <dsp:spPr>
        <a:xfrm>
          <a:off x="4243387" y="2359818"/>
          <a:ext cx="2571749" cy="1543050"/>
        </a:xfrm>
        <a:prstGeom prst="rect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Work Process Redesign</a:t>
          </a:r>
          <a:endParaRPr lang="en-US" sz="2100" kern="1200" dirty="0"/>
        </a:p>
      </dsp:txBody>
      <dsp:txXfrm>
        <a:off x="4243387" y="2359818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2EC442E2-EB4E-4436-AC80-1F3B60AE43A7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479FD94B-D18E-4975-849C-815D24A3E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98B87AD4-1E2C-4FC4-8C0A-1FF3751C82AE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A4BCFA16-7CB1-4F64-8C90-6C410AD2C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8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81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40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09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67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07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7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6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80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11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58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Calibri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0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70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6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61" indent="-165261">
              <a:buFont typeface="Arial" panose="020B0604020202020204" pitchFamily="34" charset="0"/>
              <a:buChar char="•"/>
            </a:pPr>
            <a:endParaRPr lang="en-US" sz="1100" dirty="0">
              <a:latin typeface="Calibri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6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0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sz="1000" dirty="0">
              <a:latin typeface="Calibri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6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45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2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1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FA16-7CB1-4F64-8C90-6C410AD2C4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0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F12F3C-E179-414B-9C55-3A12931DA373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24954E-C6B2-4BF3-ADB1-EA3F9F51B0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A57712-F08F-4AA5-A3D4-A9EEA2D4966A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4954E-C6B2-4BF3-ADB1-EA3F9F51B0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65136-DFEE-4D2C-A6F4-E328F281279F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4954E-C6B2-4BF3-ADB1-EA3F9F51B0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FC988-4DBD-443F-90F2-10737846E77A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4954E-C6B2-4BF3-ADB1-EA3F9F51B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724EDD-10B1-4DCA-9913-B63623F3B8DA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4954E-C6B2-4BF3-ADB1-EA3F9F51B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98237-A9FA-49F9-ABCA-7FE84402B200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4954E-C6B2-4BF3-ADB1-EA3F9F51B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0CC56-7495-4DC6-9A42-61352E4BC23C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4954E-C6B2-4BF3-ADB1-EA3F9F51B0F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B726A-D617-4B9F-A32A-58C909C294CE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4954E-C6B2-4BF3-ADB1-EA3F9F51B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B11A0-CF7A-4CC7-8040-2E8D15603456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4954E-C6B2-4BF3-ADB1-EA3F9F51B0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B6B7A9-BEB0-46A1-8385-2A38F5902B0C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24954E-C6B2-4BF3-ADB1-EA3F9F51B0F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62942E-1E67-42DD-BB5A-842C71859FE8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24954E-C6B2-4BF3-ADB1-EA3F9F51B0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3C4F17-9029-459F-83A2-DB2BD2180931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24954E-C6B2-4BF3-ADB1-EA3F9F51B0F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ppreciativeinquiry.case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reciativeinquiry.case.edu/practice/organization.cfm?sector=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lawson@tamhsc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nalkey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295400"/>
            <a:ext cx="8915400" cy="18297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RHP 8 &amp; 17  Joint Learning Collaborative Event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2800"/>
            <a:ext cx="7772400" cy="11997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Lunch and Learn Presentation: Appreciative Inquiry</a:t>
            </a:r>
          </a:p>
          <a:p>
            <a:r>
              <a:rPr lang="en-US" dirty="0" smtClean="0"/>
              <a:t>Presenter: Gina Lawson, RHP 8 Program Assistant</a:t>
            </a:r>
          </a:p>
          <a:p>
            <a:r>
              <a:rPr lang="en-US" dirty="0" smtClean="0"/>
              <a:t>Tuesday, September 23, 2014</a:t>
            </a:r>
          </a:p>
          <a:p>
            <a:r>
              <a:rPr lang="en-US" dirty="0" smtClean="0"/>
              <a:t>12:00 – 1:00 p.m.</a:t>
            </a:r>
          </a:p>
        </p:txBody>
      </p:sp>
      <p:pic>
        <p:nvPicPr>
          <p:cNvPr id="5" name="Picture 4" descr="RHP 8 logo with counties listed" title="RHP 8 logo with counties lis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52400"/>
            <a:ext cx="1831675" cy="1831675"/>
          </a:xfrm>
          <a:prstGeom prst="rect">
            <a:avLst/>
          </a:prstGeom>
        </p:spPr>
      </p:pic>
      <p:pic>
        <p:nvPicPr>
          <p:cNvPr id="6" name="Picture 5" descr="RHP 17 logo with counties listed" title="RHP 17 logo with counties list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39588"/>
            <a:ext cx="1905000" cy="17605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/>
              <a:t>AI helps teams operate at their best by focusing on its positive core and using positive </a:t>
            </a:r>
            <a:r>
              <a:rPr lang="en-US" sz="2700" dirty="0" smtClean="0"/>
              <a:t>dialogue.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dirty="0" smtClean="0"/>
              <a:t>Which team would you like to be on?</a:t>
            </a:r>
          </a:p>
          <a:p>
            <a:pPr algn="ctr"/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A                 or                B</a:t>
            </a:r>
          </a:p>
        </p:txBody>
      </p:sp>
      <p:pic>
        <p:nvPicPr>
          <p:cNvPr id="5" name="Picture 4" descr="4 business people sitting calmly in suits at table." title="still faced people in sui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78129"/>
            <a:ext cx="2305050" cy="2305050"/>
          </a:xfrm>
          <a:prstGeom prst="rect">
            <a:avLst/>
          </a:prstGeom>
        </p:spPr>
      </p:pic>
      <p:pic>
        <p:nvPicPr>
          <p:cNvPr id="6" name="Picture 5" descr="4 happy people jumping in business suits" title="happy jumping people in suit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50055"/>
            <a:ext cx="2362200" cy="23331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AI Foundational Questions – Interviewing Process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1. What would you describe as being a peak experience or high point in your life-personal or professional?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2. What do you value most about yourself? Your work? Your organization?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3. What is the core factor that gives life to your organization?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4. Describe your vision of the future for the organization and your world.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1600" dirty="0" err="1" smtClean="0"/>
              <a:t>Cooperrider</a:t>
            </a:r>
            <a:r>
              <a:rPr lang="en-US" sz="1600" dirty="0"/>
              <a:t>, David L., Diana Whitney, and Jacqueline M. Stavros. </a:t>
            </a:r>
            <a:r>
              <a:rPr lang="en-US" sz="1600" i="1" dirty="0"/>
              <a:t>Appreciative Inquiry Handbook - For Leaders of Change</a:t>
            </a:r>
            <a:r>
              <a:rPr lang="en-US" sz="1600" dirty="0"/>
              <a:t>. 2nd ed. Brunswick: Crown Custom, 2008. Print.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552" y="4011"/>
            <a:ext cx="8229600" cy="6133306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Managing Change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>
                <a:solidFill>
                  <a:schemeClr val="tx1"/>
                </a:solidFill>
              </a:rPr>
              <a:t>Cooperrider</a:t>
            </a:r>
            <a:r>
              <a:rPr lang="en-US" sz="1400" dirty="0">
                <a:solidFill>
                  <a:schemeClr val="tx1"/>
                </a:solidFill>
              </a:rPr>
              <a:t>, David L., Diana Whitney, and Jacqueline M. Stavros. </a:t>
            </a:r>
            <a:r>
              <a:rPr lang="en-US" sz="1400" i="1" dirty="0">
                <a:solidFill>
                  <a:schemeClr val="tx1"/>
                </a:solidFill>
              </a:rPr>
              <a:t>Appreciative Inquiry Handbook - For Leaders of Change</a:t>
            </a:r>
            <a:r>
              <a:rPr lang="en-US" sz="1400" dirty="0">
                <a:solidFill>
                  <a:schemeClr val="tx1"/>
                </a:solidFill>
              </a:rPr>
              <a:t>. 2nd ed. Brunswick: Crown Custom, 2008. Print.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306346"/>
              </p:ext>
            </p:extLst>
          </p:nvPr>
        </p:nvGraphicFramePr>
        <p:xfrm>
          <a:off x="457200" y="685800"/>
          <a:ext cx="8229600" cy="532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2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Example: Getting Started Worksheet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126" y="141763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en-US" sz="7200" dirty="0" smtClean="0"/>
              <a:t>1. Our organization will use AI because we want to ______________ in </a:t>
            </a:r>
          </a:p>
          <a:p>
            <a:pPr marL="109728" indent="0">
              <a:buNone/>
            </a:pPr>
            <a:endParaRPr lang="en-US" sz="7200" dirty="0"/>
          </a:p>
          <a:p>
            <a:pPr marL="109728" indent="0">
              <a:buNone/>
            </a:pPr>
            <a:r>
              <a:rPr lang="en-US" sz="7200" dirty="0" smtClean="0"/>
              <a:t>    order to ______________.</a:t>
            </a:r>
          </a:p>
          <a:p>
            <a:pPr marL="624078" indent="-514350">
              <a:buFont typeface="+mj-lt"/>
              <a:buAutoNum type="arabicPeriod"/>
            </a:pPr>
            <a:endParaRPr lang="en-US" sz="7200" dirty="0" smtClean="0"/>
          </a:p>
          <a:p>
            <a:pPr marL="109728" indent="0">
              <a:buNone/>
            </a:pPr>
            <a:r>
              <a:rPr lang="en-US" sz="7200" dirty="0" smtClean="0"/>
              <a:t>2. Who will lead this AI initiative?</a:t>
            </a:r>
          </a:p>
          <a:p>
            <a:pPr marL="109728" indent="0">
              <a:buNone/>
            </a:pPr>
            <a:endParaRPr lang="en-US" sz="7200" dirty="0" smtClean="0"/>
          </a:p>
          <a:p>
            <a:pPr marL="109728" indent="0">
              <a:buNone/>
            </a:pPr>
            <a:r>
              <a:rPr lang="en-US" sz="7200" dirty="0" smtClean="0"/>
              <a:t>3. What is the time frame for the effort?</a:t>
            </a:r>
          </a:p>
          <a:p>
            <a:pPr marL="624078" indent="-514350">
              <a:buFont typeface="+mj-lt"/>
              <a:buAutoNum type="arabicPeriod"/>
            </a:pPr>
            <a:endParaRPr lang="en-US" sz="7200" dirty="0" smtClean="0"/>
          </a:p>
          <a:p>
            <a:pPr marL="109728" indent="0">
              <a:buNone/>
            </a:pPr>
            <a:r>
              <a:rPr lang="en-US" sz="7200" dirty="0" smtClean="0"/>
              <a:t>4. How many people and who will be involve?</a:t>
            </a:r>
          </a:p>
          <a:p>
            <a:pPr marL="109728" indent="0">
              <a:buNone/>
            </a:pPr>
            <a:endParaRPr lang="en-US" sz="7200" dirty="0" smtClean="0"/>
          </a:p>
          <a:p>
            <a:pPr marL="109728" indent="0">
              <a:buNone/>
            </a:pPr>
            <a:r>
              <a:rPr lang="en-US" sz="7200" dirty="0" smtClean="0"/>
              <a:t>5. How will we select the affirmative topics for the inquiry?</a:t>
            </a:r>
          </a:p>
          <a:p>
            <a:pPr marL="109728" indent="0">
              <a:buNone/>
            </a:pPr>
            <a:endParaRPr lang="en-US" sz="7200" dirty="0" smtClean="0"/>
          </a:p>
          <a:p>
            <a:pPr marL="109728" indent="0">
              <a:buNone/>
            </a:pPr>
            <a:r>
              <a:rPr lang="en-US" sz="7200" dirty="0" smtClean="0"/>
              <a:t>6. How many interviews will we conduct and who will conduct them?</a:t>
            </a:r>
          </a:p>
          <a:p>
            <a:pPr marL="109728" indent="0">
              <a:buNone/>
            </a:pPr>
            <a:endParaRPr lang="en-US" sz="7200" dirty="0" smtClean="0"/>
          </a:p>
          <a:p>
            <a:pPr marL="109728" indent="0">
              <a:buNone/>
            </a:pPr>
            <a:r>
              <a:rPr lang="en-US" sz="7200" dirty="0" smtClean="0"/>
              <a:t>Other questions included on worksheet.</a:t>
            </a: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sz="4400" dirty="0" err="1"/>
              <a:t>Cooperrider</a:t>
            </a:r>
            <a:r>
              <a:rPr lang="en-US" sz="4400" dirty="0"/>
              <a:t>, David L., Diana Whitney, and Jacqueline M. Stavros. </a:t>
            </a:r>
            <a:r>
              <a:rPr lang="en-US" sz="4400" i="1" dirty="0"/>
              <a:t>Appreciative Inquiry Handbook - For Leaders of Change</a:t>
            </a:r>
            <a:r>
              <a:rPr lang="en-US" sz="4400" dirty="0"/>
              <a:t>. 2nd ed. Brunswick: Crown Custom, 2008. Print.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0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33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Where Can </a:t>
            </a:r>
            <a:r>
              <a:rPr lang="en-US" dirty="0">
                <a:effectLst/>
              </a:rPr>
              <a:t>I </a:t>
            </a:r>
            <a:r>
              <a:rPr lang="en-US" dirty="0" smtClean="0">
                <a:effectLst/>
              </a:rPr>
              <a:t>Apply </a:t>
            </a:r>
            <a:r>
              <a:rPr lang="en-US" dirty="0">
                <a:effectLst/>
              </a:rPr>
              <a:t>AI</a:t>
            </a:r>
            <a:r>
              <a:rPr lang="en-US" dirty="0" smtClean="0">
                <a:effectLst/>
              </a:rPr>
              <a:t>?</a:t>
            </a:r>
            <a:br>
              <a:rPr lang="en-US" dirty="0" smtClean="0">
                <a:effectLst/>
              </a:rPr>
            </a:br>
            <a:r>
              <a:rPr lang="en-US" sz="1200" dirty="0" smtClean="0">
                <a:effectLst/>
              </a:rPr>
              <a:t/>
            </a:r>
            <a:br>
              <a:rPr lang="en-US" sz="1200" dirty="0" smtClean="0">
                <a:effectLst/>
              </a:rPr>
            </a:br>
            <a:r>
              <a:rPr lang="en-US" sz="1200" dirty="0" smtClean="0">
                <a:effectLst/>
              </a:rPr>
              <a:t/>
            </a:r>
            <a:br>
              <a:rPr lang="en-US" sz="1200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1300" dirty="0">
                <a:solidFill>
                  <a:schemeClr val="tx1"/>
                </a:solidFill>
              </a:rPr>
              <a:t>Table 7.1 - </a:t>
            </a:r>
            <a:r>
              <a:rPr lang="en-US" sz="1300" dirty="0" err="1">
                <a:solidFill>
                  <a:schemeClr val="tx1"/>
                </a:solidFill>
              </a:rPr>
              <a:t>Cooperrider</a:t>
            </a:r>
            <a:r>
              <a:rPr lang="en-US" sz="1300" dirty="0">
                <a:solidFill>
                  <a:schemeClr val="tx1"/>
                </a:solidFill>
              </a:rPr>
              <a:t>, David L., Diana Whitney, and Jacqueline M. Stavros. </a:t>
            </a:r>
            <a:r>
              <a:rPr lang="en-US" sz="1300" i="1" dirty="0">
                <a:solidFill>
                  <a:schemeClr val="tx1"/>
                </a:solidFill>
              </a:rPr>
              <a:t>Appreciative Inquiry Handbook - For Leaders of Change</a:t>
            </a:r>
            <a:r>
              <a:rPr lang="en-US" sz="1300" dirty="0">
                <a:solidFill>
                  <a:schemeClr val="tx1"/>
                </a:solidFill>
              </a:rPr>
              <a:t>. 2nd ed. Brunswick: Crown Custom, 2008. Print.</a:t>
            </a: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58285"/>
              </p:ext>
            </p:extLst>
          </p:nvPr>
        </p:nvGraphicFramePr>
        <p:xfrm>
          <a:off x="457200" y="1481138"/>
          <a:ext cx="8229600" cy="446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 smtClean="0"/>
              <a:t>Example 1: Starting a New Partnership</a:t>
            </a:r>
            <a:endParaRPr lang="en-US" sz="35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1. Reflecting on your experience, describe a time when you partnered with one or more people to complete a project. What are some principles or values that made the experience a positive and productive one? What contributions made you most proud of and satisfied with the partnership.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sz="1400" dirty="0"/>
              <a:t>Adapted </a:t>
            </a:r>
            <a:r>
              <a:rPr lang="en-US" sz="1400" dirty="0" smtClean="0"/>
              <a:t>by </a:t>
            </a:r>
            <a:r>
              <a:rPr lang="en-US" sz="1400" dirty="0" err="1" smtClean="0"/>
              <a:t>Cardea</a:t>
            </a:r>
            <a:r>
              <a:rPr lang="en-US" sz="1400" dirty="0" smtClean="0"/>
              <a:t> Services with </a:t>
            </a:r>
            <a:r>
              <a:rPr lang="en-US" sz="1400" dirty="0"/>
              <a:t>permission from Miller, Carolyn J., and Cristina R. Aguilar. </a:t>
            </a:r>
            <a:r>
              <a:rPr lang="en-US" sz="1400" i="1" dirty="0"/>
              <a:t>The Nonprofits Guide to the Power of Appreciative Inquiry</a:t>
            </a:r>
            <a:r>
              <a:rPr lang="en-US" sz="1400" dirty="0"/>
              <a:t>. Denver: Community Development Institute, 2004. Print.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 smtClean="0"/>
              <a:t>Example 2: </a:t>
            </a:r>
            <a:r>
              <a:rPr lang="en-US" sz="3500" dirty="0"/>
              <a:t>Starting a New Partnership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2. Describe a time when your organization partnered with another agency to enhance services for the community you serve.</a:t>
            </a:r>
          </a:p>
          <a:p>
            <a:r>
              <a:rPr lang="en-US" dirty="0" smtClean="0"/>
              <a:t>What was the purpose of the project? Who were the other agencies involved? Who benefitted from the partnership?</a:t>
            </a:r>
          </a:p>
          <a:p>
            <a:r>
              <a:rPr lang="en-US" dirty="0" smtClean="0"/>
              <a:t>What made the partnership and project successful?</a:t>
            </a:r>
          </a:p>
          <a:p>
            <a:r>
              <a:rPr lang="en-US" dirty="0" smtClean="0"/>
              <a:t>What strategies did the partners use to create unity, shared understanding and common purpose?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sz="1500" dirty="0"/>
              <a:t>Adapted </a:t>
            </a:r>
            <a:r>
              <a:rPr lang="en-US" sz="1500" dirty="0" smtClean="0"/>
              <a:t>by </a:t>
            </a:r>
            <a:r>
              <a:rPr lang="en-US" sz="1500" dirty="0" err="1" smtClean="0"/>
              <a:t>Cardea</a:t>
            </a:r>
            <a:r>
              <a:rPr lang="en-US" sz="1500" dirty="0" smtClean="0"/>
              <a:t> Services with </a:t>
            </a:r>
            <a:r>
              <a:rPr lang="en-US" sz="1500" dirty="0"/>
              <a:t>permission from Miller, Carolyn J., and Cristina R. Aguilar. </a:t>
            </a:r>
            <a:r>
              <a:rPr lang="en-US" sz="1500" i="1" dirty="0"/>
              <a:t>The Nonprofits Guide to the Power of Appreciative Inquiry</a:t>
            </a:r>
            <a:r>
              <a:rPr lang="en-US" sz="1500" dirty="0"/>
              <a:t>. Denver: Community Development Institute, 2004. Print.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90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 smtClean="0"/>
              <a:t>Example 3: </a:t>
            </a:r>
            <a:r>
              <a:rPr lang="en-US" sz="3500" dirty="0"/>
              <a:t>Starting a New Partnership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3. Dream into the future…Three years from now your organizations have successfully partnered to enhance your services. What are the issues that have improved as a result of the partnership? In a speech talking about this collaboration, identify three underlying principles that enabled each partner to feel it shared in a “win-win” partnership.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sz="1400" dirty="0"/>
              <a:t>Adapted </a:t>
            </a:r>
            <a:r>
              <a:rPr lang="en-US" sz="1400" dirty="0" smtClean="0"/>
              <a:t>by </a:t>
            </a:r>
            <a:r>
              <a:rPr lang="en-US" sz="1400" dirty="0" err="1" smtClean="0"/>
              <a:t>Cardea</a:t>
            </a:r>
            <a:r>
              <a:rPr lang="en-US" sz="1400" dirty="0" smtClean="0"/>
              <a:t> Services with </a:t>
            </a:r>
            <a:r>
              <a:rPr lang="en-US" sz="1400" dirty="0"/>
              <a:t>permission from Miller, Carolyn J., and Cristina R. Aguilar. </a:t>
            </a:r>
            <a:r>
              <a:rPr lang="en-US" sz="1400" i="1" dirty="0"/>
              <a:t>The Nonprofits Guide to the Power of Appreciative Inquiry</a:t>
            </a:r>
            <a:r>
              <a:rPr lang="en-US" sz="1400" dirty="0"/>
              <a:t>. Denver: Community Development Institute, 2004. Print.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4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Who uses </a:t>
            </a:r>
            <a:r>
              <a:rPr lang="en-US" dirty="0" smtClean="0">
                <a:effectLst/>
              </a:rPr>
              <a:t>AI?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250" y="1555751"/>
            <a:ext cx="8229600" cy="513050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800" dirty="0" smtClean="0"/>
              <a:t>United Nations</a:t>
            </a:r>
            <a:endParaRPr lang="en-US" sz="1800" dirty="0"/>
          </a:p>
          <a:p>
            <a:pPr marL="109728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109728" indent="0">
              <a:buNone/>
            </a:pPr>
            <a:r>
              <a:rPr lang="en-US" sz="1400" dirty="0" err="1" smtClean="0"/>
              <a:t>Cooperrider</a:t>
            </a:r>
            <a:r>
              <a:rPr lang="en-US" sz="1400" dirty="0"/>
              <a:t>, David L., Diana Whitney, and Jacqueline M. Stavros. </a:t>
            </a:r>
            <a:r>
              <a:rPr lang="en-US" sz="1400" i="1" dirty="0"/>
              <a:t>Appreciative Inquiry Handbook - For Leaders of Change</a:t>
            </a:r>
            <a:r>
              <a:rPr lang="en-US" sz="1400" dirty="0"/>
              <a:t>. 2nd ed. Brunswick: Crown Custom, 2008. Print.</a:t>
            </a:r>
          </a:p>
          <a:p>
            <a:endParaRPr lang="en-US" sz="1800" dirty="0" smtClean="0"/>
          </a:p>
        </p:txBody>
      </p:sp>
      <p:pic>
        <p:nvPicPr>
          <p:cNvPr id="3074" name="Picture 2" descr="NASA.gov logo" title="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12" y="1492847"/>
            <a:ext cx="1370625" cy="11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nited Nations logo" title="United Nation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981200"/>
            <a:ext cx="1103781" cy="960939"/>
          </a:xfrm>
          <a:prstGeom prst="rect">
            <a:avLst/>
          </a:prstGeom>
        </p:spPr>
      </p:pic>
      <p:pic>
        <p:nvPicPr>
          <p:cNvPr id="3076" name="Picture 4" descr="U.S. Agency for International Development logo" title="U.S. Agency for International Development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60" y="2084889"/>
            <a:ext cx="2413946" cy="7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ohn Deere logo" title="John Deere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607" y="3091175"/>
            <a:ext cx="2961453" cy="840227"/>
          </a:xfrm>
          <a:prstGeom prst="rect">
            <a:avLst/>
          </a:prstGeom>
        </p:spPr>
      </p:pic>
      <p:pic>
        <p:nvPicPr>
          <p:cNvPr id="7" name="Picture 6" descr="Newark Beth Israel Medical Center Children's hospital of New Jersey logo" title="Beth Israel Medical Center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4336451"/>
            <a:ext cx="3219450" cy="676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References, Resources and Links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err="1"/>
              <a:t>Cooperrider</a:t>
            </a:r>
            <a:r>
              <a:rPr lang="en-US" sz="2800" dirty="0"/>
              <a:t>, David L., Diana Whitney, and Jacqueline M. Stavros. </a:t>
            </a:r>
            <a:r>
              <a:rPr lang="en-US" sz="2800" i="1" dirty="0"/>
              <a:t>Appreciative Inquiry Handbook - For Leaders of Change</a:t>
            </a:r>
            <a:r>
              <a:rPr lang="en-US" sz="2800" dirty="0"/>
              <a:t>. 2nd ed. Brunswick: Crown Custom, 2008. Print. </a:t>
            </a:r>
            <a:endParaRPr lang="en-US" sz="2800" dirty="0" smtClean="0"/>
          </a:p>
          <a:p>
            <a:r>
              <a:rPr lang="en-US" sz="2800" dirty="0" smtClean="0"/>
              <a:t>Miller</a:t>
            </a:r>
            <a:r>
              <a:rPr lang="en-US" sz="2800" dirty="0"/>
              <a:t>, Carolyn J., and Cristina R. Aguilar. </a:t>
            </a:r>
            <a:r>
              <a:rPr lang="en-US" sz="2800" i="1" dirty="0"/>
              <a:t>The Nonprofits Guide to the Power of Appreciative Inquiry</a:t>
            </a:r>
            <a:r>
              <a:rPr lang="en-US" sz="2800" dirty="0"/>
              <a:t>. Denver: Community Development Institute, 2004. Print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Appreciative Inquiry Commons:</a:t>
            </a:r>
          </a:p>
          <a:p>
            <a:pPr marL="109728" indent="0">
              <a:buNone/>
            </a:pPr>
            <a:r>
              <a:rPr lang="en-US" sz="2800" dirty="0" smtClean="0"/>
              <a:t>  Case Western Reserve University </a:t>
            </a:r>
          </a:p>
          <a:p>
            <a:pPr lvl="1"/>
            <a:r>
              <a:rPr lang="en-US" sz="2400" dirty="0" err="1" smtClean="0"/>
              <a:t>Weatherhead</a:t>
            </a:r>
            <a:r>
              <a:rPr lang="en-US" sz="2400" dirty="0" smtClean="0"/>
              <a:t> School </a:t>
            </a:r>
            <a:r>
              <a:rPr lang="en-US" sz="2400" dirty="0"/>
              <a:t>of Management </a:t>
            </a:r>
            <a:r>
              <a:rPr lang="en-US" sz="2400" dirty="0" smtClean="0">
                <a:hlinkClick r:id="rId3"/>
              </a:rPr>
              <a:t>Appreciative Inquiry at Case Western University</a:t>
            </a:r>
            <a:endParaRPr lang="en-US" sz="2400" dirty="0" smtClean="0"/>
          </a:p>
          <a:p>
            <a:pPr lvl="1"/>
            <a:r>
              <a:rPr lang="en-US" sz="2400" dirty="0" smtClean="0"/>
              <a:t>AI in the Health Care Sector </a:t>
            </a:r>
            <a:r>
              <a:rPr lang="en-US" sz="2400" dirty="0" smtClean="0">
                <a:hlinkClick r:id="rId4"/>
              </a:rPr>
              <a:t>Appreciative Inquiry in Health Care at Case Western</a:t>
            </a:r>
            <a:endParaRPr lang="en-US" sz="2400" dirty="0" smtClean="0"/>
          </a:p>
          <a:p>
            <a:pPr marL="109728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7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14496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100" dirty="0" smtClean="0"/>
              <a:t>Introductions</a:t>
            </a:r>
          </a:p>
          <a:p>
            <a:pPr>
              <a:spcBef>
                <a:spcPts val="1000"/>
              </a:spcBef>
            </a:pPr>
            <a:endParaRPr lang="en-US" sz="2100" dirty="0" smtClean="0"/>
          </a:p>
          <a:p>
            <a:pPr>
              <a:spcBef>
                <a:spcPts val="1000"/>
              </a:spcBef>
            </a:pPr>
            <a:r>
              <a:rPr lang="en-US" sz="2100" dirty="0" smtClean="0"/>
              <a:t>Presentation Outline</a:t>
            </a:r>
          </a:p>
          <a:p>
            <a:pPr lvl="1">
              <a:spcBef>
                <a:spcPts val="1000"/>
              </a:spcBef>
            </a:pPr>
            <a:r>
              <a:rPr lang="en-US" sz="1700" dirty="0" smtClean="0"/>
              <a:t>Learning Objectives: </a:t>
            </a:r>
          </a:p>
          <a:p>
            <a:pPr lvl="2"/>
            <a:r>
              <a:rPr lang="en-US" sz="1700" dirty="0"/>
              <a:t>Describe </a:t>
            </a:r>
            <a:r>
              <a:rPr lang="en-US" sz="1700" dirty="0" smtClean="0"/>
              <a:t>Key Concepts </a:t>
            </a:r>
            <a:r>
              <a:rPr lang="en-US" sz="1700" dirty="0"/>
              <a:t>of Appreciative </a:t>
            </a:r>
            <a:r>
              <a:rPr lang="en-US" sz="1700" dirty="0" smtClean="0"/>
              <a:t>Inquiry (AI)</a:t>
            </a:r>
            <a:endParaRPr lang="en-US" sz="1700" dirty="0"/>
          </a:p>
          <a:p>
            <a:pPr lvl="2"/>
            <a:r>
              <a:rPr lang="en-US" sz="1700" dirty="0"/>
              <a:t>Identify </a:t>
            </a:r>
            <a:r>
              <a:rPr lang="en-US" sz="1700" dirty="0" smtClean="0"/>
              <a:t>AI resources</a:t>
            </a:r>
            <a:endParaRPr lang="en-US" sz="1700" dirty="0"/>
          </a:p>
          <a:p>
            <a:pPr lvl="1">
              <a:spcBef>
                <a:spcPts val="1000"/>
              </a:spcBef>
            </a:pPr>
            <a:r>
              <a:rPr lang="en-US" sz="1700" dirty="0" smtClean="0"/>
              <a:t>Quality Improvement and Assurance Overview</a:t>
            </a:r>
          </a:p>
          <a:p>
            <a:pPr lvl="1">
              <a:spcBef>
                <a:spcPts val="1000"/>
              </a:spcBef>
            </a:pPr>
            <a:r>
              <a:rPr lang="en-US" sz="1700" dirty="0" smtClean="0"/>
              <a:t>Appreciative Inquiry Overview</a:t>
            </a:r>
          </a:p>
          <a:p>
            <a:pPr lvl="1">
              <a:spcBef>
                <a:spcPts val="1000"/>
              </a:spcBef>
            </a:pPr>
            <a:r>
              <a:rPr lang="en-US" sz="1700" dirty="0" smtClean="0"/>
              <a:t>Resources/Examples</a:t>
            </a:r>
          </a:p>
          <a:p>
            <a:pPr lvl="1">
              <a:spcBef>
                <a:spcPts val="1000"/>
              </a:spcBef>
            </a:pPr>
            <a:r>
              <a:rPr lang="en-US" sz="1700" dirty="0" smtClean="0"/>
              <a:t>Q&amp;A</a:t>
            </a:r>
          </a:p>
          <a:p>
            <a:pPr>
              <a:spcBef>
                <a:spcPts val="1000"/>
              </a:spcBef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530" y="1219201"/>
            <a:ext cx="8229600" cy="5670884"/>
          </a:xfrm>
        </p:spPr>
        <p:txBody>
          <a:bodyPr>
            <a:normAutofit/>
          </a:bodyPr>
          <a:lstStyle/>
          <a:p>
            <a:r>
              <a:rPr lang="en-US" dirty="0" smtClean="0"/>
              <a:t>Building Capacity for Better Work and Better Care: Pennsylvania Community Hospitals and Medical Centers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endParaRPr lang="en-US" sz="1600" dirty="0" smtClean="0"/>
          </a:p>
          <a:p>
            <a:pPr marL="109728" indent="0">
              <a:buNone/>
            </a:pPr>
            <a:endParaRPr lang="en-US" sz="1400" dirty="0" smtClean="0"/>
          </a:p>
          <a:p>
            <a:pPr marL="109728" indent="0">
              <a:buNone/>
            </a:pPr>
            <a:r>
              <a:rPr lang="en-US" sz="1400" dirty="0" err="1" smtClean="0"/>
              <a:t>Cooperrider</a:t>
            </a:r>
            <a:r>
              <a:rPr lang="en-US" sz="1400" dirty="0"/>
              <a:t>, David L., Diana Whitney, and Jacqueline M. Stavros. </a:t>
            </a:r>
            <a:r>
              <a:rPr lang="en-US" sz="1400" i="1" dirty="0"/>
              <a:t>Appreciative Inquiry Handbook - For Leaders of Change</a:t>
            </a:r>
            <a:r>
              <a:rPr lang="en-US" sz="1400" dirty="0"/>
              <a:t>. 2nd ed. Brunswick: Crown Custom, 2008. Print.</a:t>
            </a:r>
          </a:p>
        </p:txBody>
      </p:sp>
      <p:pic>
        <p:nvPicPr>
          <p:cNvPr id="1026" name="Picture 2" descr="postage stamp of Pennsylvania" title="postage stamp of Pennsylv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5719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48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4893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 and Answer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3974"/>
            <a:ext cx="8229600" cy="5243318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en-US" sz="2600" dirty="0" smtClean="0"/>
          </a:p>
          <a:p>
            <a:pPr marL="109728" indent="0" algn="ctr">
              <a:buNone/>
            </a:pPr>
            <a:r>
              <a:rPr lang="en-US" sz="2600" dirty="0" smtClean="0"/>
              <a:t>Gina Lawson</a:t>
            </a:r>
          </a:p>
          <a:p>
            <a:pPr marL="109728" indent="0" algn="ctr">
              <a:buNone/>
            </a:pPr>
            <a:r>
              <a:rPr lang="en-US" sz="2600" dirty="0" smtClean="0"/>
              <a:t>RHP 8 Program Assistant</a:t>
            </a:r>
          </a:p>
          <a:p>
            <a:pPr marL="109728" indent="0" algn="ctr">
              <a:buNone/>
            </a:pPr>
            <a:r>
              <a:rPr lang="en-US" sz="2600" dirty="0" smtClean="0">
                <a:hlinkClick r:id="rId3"/>
              </a:rPr>
              <a:t>glawson@tamhsc.edu</a:t>
            </a:r>
            <a:r>
              <a:rPr lang="en-US" sz="2600" dirty="0" smtClean="0"/>
              <a:t> </a:t>
            </a:r>
          </a:p>
          <a:p>
            <a:pPr marL="109728" indent="0" algn="ctr">
              <a:buNone/>
            </a:pPr>
            <a:r>
              <a:rPr lang="en-US" sz="2600" dirty="0" smtClean="0"/>
              <a:t>512-341-4975</a:t>
            </a:r>
          </a:p>
          <a:p>
            <a:pPr marL="109728" indent="0" algn="ctr"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  <a:p>
            <a:pPr marL="109728" indent="0">
              <a:buNone/>
            </a:pPr>
            <a:endParaRPr lang="en-US" sz="2600" dirty="0" smtClean="0"/>
          </a:p>
          <a:p>
            <a:pPr marL="109728" indent="0">
              <a:buNone/>
            </a:pPr>
            <a:endParaRPr lang="en-US" sz="2600" dirty="0" smtClean="0"/>
          </a:p>
          <a:p>
            <a:pPr marL="109728" indent="0">
              <a:buNone/>
            </a:pPr>
            <a:r>
              <a:rPr lang="en-US" sz="2600" dirty="0" smtClean="0"/>
              <a:t>“Continue </a:t>
            </a:r>
            <a:r>
              <a:rPr lang="en-US" sz="2600" dirty="0"/>
              <a:t>to seek ways to gain a deeper understanding of those things that give life </a:t>
            </a:r>
            <a:r>
              <a:rPr lang="en-US" sz="2600" dirty="0" smtClean="0"/>
              <a:t>to an </a:t>
            </a:r>
            <a:r>
              <a:rPr lang="en-US" sz="2600" dirty="0"/>
              <a:t>organization and its </a:t>
            </a:r>
            <a:r>
              <a:rPr lang="en-US" sz="2600" dirty="0" smtClean="0"/>
              <a:t>people.” </a:t>
            </a:r>
          </a:p>
          <a:p>
            <a:pPr marL="109728" indent="0">
              <a:buNone/>
            </a:pPr>
            <a:r>
              <a:rPr lang="en-US" sz="2600" dirty="0" smtClean="0"/>
              <a:t>Excerpt from </a:t>
            </a:r>
            <a:r>
              <a:rPr lang="en-US" sz="2600" i="1" dirty="0" smtClean="0"/>
              <a:t>Hunter </a:t>
            </a:r>
            <a:r>
              <a:rPr lang="en-US" sz="2600" i="1" dirty="0"/>
              <a:t>Douglas W</a:t>
            </a:r>
            <a:r>
              <a:rPr lang="en-US" sz="2600" i="1" dirty="0" smtClean="0"/>
              <a:t>indow Fashions Division AI result outcome.</a:t>
            </a:r>
            <a:endParaRPr lang="en-US" sz="2600" i="1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pPr marL="109728" indent="0">
              <a:buNone/>
            </a:pPr>
            <a:r>
              <a:rPr lang="en-US" sz="1600" dirty="0" err="1" smtClean="0"/>
              <a:t>Cooperrider</a:t>
            </a:r>
            <a:r>
              <a:rPr lang="en-US" sz="1600" dirty="0"/>
              <a:t>, David L., Diana Whitney, and Jacqueline M. Stavros. </a:t>
            </a:r>
            <a:r>
              <a:rPr lang="en-US" sz="1600" i="1" dirty="0"/>
              <a:t>Appreciative Inquiry Handbook - For Leaders of Change</a:t>
            </a:r>
            <a:r>
              <a:rPr lang="en-US" sz="1600" dirty="0"/>
              <a:t>. 2nd ed. Brunswick: Crown Custom, 2008. Print.</a:t>
            </a:r>
          </a:p>
          <a:p>
            <a:endParaRPr lang="en-US" sz="1800" dirty="0" smtClean="0"/>
          </a:p>
        </p:txBody>
      </p:sp>
      <p:pic>
        <p:nvPicPr>
          <p:cNvPr id="2050" name="Picture 2" descr="Thank you in different languages" title="Thank you in different langu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2444"/>
            <a:ext cx="1447800" cy="11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effectLst/>
              </a:rPr>
              <a:t>Do you want to help your DSRIP team(s</a:t>
            </a:r>
            <a:r>
              <a:rPr lang="en-US" sz="3600" dirty="0" smtClean="0">
                <a:effectLst/>
              </a:rPr>
              <a:t>)…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000" dirty="0"/>
              <a:t>Create an engaging and exciting collective vision</a:t>
            </a:r>
            <a:r>
              <a:rPr lang="en-US" sz="2000" dirty="0" smtClean="0"/>
              <a:t>?</a:t>
            </a:r>
          </a:p>
          <a:p>
            <a:pPr marL="109728" lv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Enhance the sense of community and creativity</a:t>
            </a:r>
            <a:r>
              <a:rPr lang="en-US" sz="2000" dirty="0" smtClean="0"/>
              <a:t>?</a:t>
            </a:r>
          </a:p>
          <a:p>
            <a:pPr marL="109728" lv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Build upon leadership skills and train future leaders</a:t>
            </a:r>
            <a:r>
              <a:rPr lang="en-US" sz="2000" dirty="0" smtClean="0"/>
              <a:t>?</a:t>
            </a:r>
          </a:p>
          <a:p>
            <a:pPr marL="109728" lv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Open the lines of communication and collaboration between staff, patients and stakeholders</a:t>
            </a:r>
            <a:r>
              <a:rPr lang="en-US" sz="2000" dirty="0" smtClean="0"/>
              <a:t>?</a:t>
            </a:r>
          </a:p>
          <a:p>
            <a:pPr marL="109728" lvl="0" indent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Work toward sustainability?</a:t>
            </a:r>
          </a:p>
          <a:p>
            <a:pPr lvl="0"/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Appreciative </a:t>
            </a:r>
            <a:r>
              <a:rPr lang="en-US" sz="2000" dirty="0"/>
              <a:t>Inquiry (AI) </a:t>
            </a:r>
            <a:r>
              <a:rPr lang="en-US" sz="2000" dirty="0" smtClean="0"/>
              <a:t>applications </a:t>
            </a:r>
            <a:r>
              <a:rPr lang="en-US" sz="2000" dirty="0"/>
              <a:t>and resources can help you and your organization accomplish these goals and </a:t>
            </a:r>
            <a:r>
              <a:rPr lang="en-US" sz="2000" dirty="0" smtClean="0"/>
              <a:t>much more</a:t>
            </a:r>
            <a:r>
              <a:rPr lang="en-US" sz="2000" dirty="0"/>
              <a:t>.</a:t>
            </a:r>
          </a:p>
          <a:p>
            <a:pPr marL="227013" indent="-227013"/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Relationship between </a:t>
            </a:r>
            <a:br>
              <a:rPr lang="en-US" sz="4400" dirty="0" smtClean="0"/>
            </a:br>
            <a:r>
              <a:rPr lang="en-US" sz="4400" dirty="0" smtClean="0"/>
              <a:t>AI, QA &amp; QI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Quality Assurance (QA) </a:t>
            </a:r>
            <a:r>
              <a:rPr lang="en-US" dirty="0"/>
              <a:t>finds problems in performance. </a:t>
            </a:r>
          </a:p>
          <a:p>
            <a:pPr marL="109728" indent="0">
              <a:buNone/>
            </a:pPr>
            <a:endParaRPr lang="en-US" sz="1400" dirty="0" smtClean="0"/>
          </a:p>
          <a:p>
            <a:pPr marL="109728" indent="0">
              <a:buNone/>
            </a:pPr>
            <a:r>
              <a:rPr lang="en-US" dirty="0" smtClean="0"/>
              <a:t>Quality Improvement (QI) </a:t>
            </a:r>
            <a:r>
              <a:rPr lang="en-US" dirty="0"/>
              <a:t>fixes problems in performance.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1400" dirty="0" smtClean="0"/>
              <a:t>Courtesy of </a:t>
            </a:r>
            <a:r>
              <a:rPr lang="en-US" sz="1400" dirty="0"/>
              <a:t>Hunter </a:t>
            </a:r>
            <a:r>
              <a:rPr lang="en-US" sz="1400" dirty="0" err="1" smtClean="0"/>
              <a:t>Gatewood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/>
              <a:t>Improvement Advisor, Signal Key Consulting</a:t>
            </a:r>
          </a:p>
          <a:p>
            <a:pPr marL="109728" indent="0">
              <a:buNone/>
            </a:pPr>
            <a:r>
              <a:rPr lang="en-US" sz="1400" u="sng" dirty="0" smtClean="0">
                <a:hlinkClick r:id="rId3"/>
              </a:rPr>
              <a:t>Signal Key Consulting</a:t>
            </a:r>
            <a:r>
              <a:rPr lang="en-US" sz="1400" dirty="0" smtClean="0"/>
              <a:t> </a:t>
            </a:r>
            <a:endParaRPr lang="en-US" sz="1400" dirty="0"/>
          </a:p>
          <a:p>
            <a:pPr marL="109728" indent="0">
              <a:buNone/>
            </a:pPr>
            <a:endParaRPr lang="en-US" sz="1500" dirty="0" smtClean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6" name="Picture 5" descr="Happy provider and happy patient" title="Happy provider and happy pati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86200"/>
            <a:ext cx="3962400" cy="1152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What is Appreciative Inquiry? </a:t>
            </a:r>
            <a:br>
              <a:rPr lang="en-US" sz="4400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b="1" dirty="0" smtClean="0"/>
              <a:t>AI</a:t>
            </a:r>
            <a:r>
              <a:rPr lang="en-US" dirty="0" smtClean="0"/>
              <a:t> </a:t>
            </a:r>
            <a:r>
              <a:rPr lang="en-US" dirty="0"/>
              <a:t>is an approach for engaging staff at all levels to produce effective, positive change as a </a:t>
            </a:r>
            <a:r>
              <a:rPr lang="en-US" dirty="0" smtClean="0"/>
              <a:t>continuous </a:t>
            </a:r>
            <a:r>
              <a:rPr lang="en-US" dirty="0"/>
              <a:t>quality improvement (CQI) tool. </a:t>
            </a:r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b="1" dirty="0" smtClean="0"/>
              <a:t>AI</a:t>
            </a:r>
            <a:r>
              <a:rPr lang="en-US" dirty="0" smtClean="0"/>
              <a:t> </a:t>
            </a:r>
            <a:r>
              <a:rPr lang="en-US" dirty="0"/>
              <a:t>begins by identifying what is positive and </a:t>
            </a:r>
            <a:r>
              <a:rPr lang="en-US" dirty="0" smtClean="0"/>
              <a:t>connecting </a:t>
            </a:r>
            <a:r>
              <a:rPr lang="en-US" dirty="0"/>
              <a:t>it in ways that heighten energy, vision, and action for change</a:t>
            </a:r>
            <a:r>
              <a:rPr lang="en-US" dirty="0" smtClean="0"/>
              <a:t>.</a:t>
            </a:r>
            <a:endParaRPr lang="en-US" dirty="0"/>
          </a:p>
          <a:p>
            <a:pPr marL="205931" indent="-234950"/>
            <a:endParaRPr lang="en-US" sz="1800" dirty="0" smtClean="0"/>
          </a:p>
          <a:p>
            <a:pPr marL="205931" indent="-234950"/>
            <a:endParaRPr lang="en-US" sz="1800" dirty="0" smtClean="0"/>
          </a:p>
          <a:p>
            <a:pPr marL="0" indent="0">
              <a:buNone/>
            </a:pPr>
            <a:r>
              <a:rPr lang="en-US" sz="1400" dirty="0" err="1" smtClean="0"/>
              <a:t>Cooperrider</a:t>
            </a:r>
            <a:r>
              <a:rPr lang="en-US" sz="1400" dirty="0"/>
              <a:t>, David L., Diana Whitney, and Jacqueline M. Stavros. </a:t>
            </a:r>
            <a:r>
              <a:rPr lang="en-US" sz="1400" i="1" dirty="0"/>
              <a:t>Appreciative Inquiry Handbook - For Leaders of Change</a:t>
            </a:r>
            <a:r>
              <a:rPr lang="en-US" sz="1400" dirty="0"/>
              <a:t>. 2nd ed. Brunswick: Crown Custom, 2008. Print.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</a:t>
            </a:r>
            <a:r>
              <a:rPr lang="en-US" sz="2400" dirty="0">
                <a:solidFill>
                  <a:schemeClr val="tx1"/>
                </a:solidFill>
              </a:rPr>
              <a:t>is </a:t>
            </a:r>
            <a:r>
              <a:rPr lang="en-US" sz="2400" dirty="0" smtClean="0">
                <a:solidFill>
                  <a:schemeClr val="tx1"/>
                </a:solidFill>
              </a:rPr>
              <a:t>a Positive Core?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1417638"/>
            <a:ext cx="5029200" cy="129708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Positive Core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endParaRPr lang="en-US" sz="1800" dirty="0" smtClean="0"/>
          </a:p>
          <a:p>
            <a:pPr marL="109728" indent="0" algn="ctr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pPr marL="109728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Happy apple core" title="Happy apple co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88563"/>
            <a:ext cx="2667000" cy="3018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9598" y="-292768"/>
            <a:ext cx="8229600" cy="6883274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T</a:t>
            </a:r>
            <a:r>
              <a:rPr lang="en-US" sz="3600" dirty="0" smtClean="0"/>
              <a:t>raditional Problem Solving vs. AI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b="0" dirty="0" smtClean="0">
                <a:solidFill>
                  <a:schemeClr val="tx1"/>
                </a:solidFill>
              </a:rPr>
              <a:t>Figure 1.2 </a:t>
            </a:r>
            <a:r>
              <a:rPr lang="en-US" sz="1400" dirty="0" smtClean="0">
                <a:solidFill>
                  <a:schemeClr val="tx1"/>
                </a:solidFill>
              </a:rPr>
              <a:t>- </a:t>
            </a:r>
            <a:r>
              <a:rPr lang="en-US" sz="1400" b="0" dirty="0" err="1">
                <a:solidFill>
                  <a:schemeClr val="tx1"/>
                </a:solidFill>
                <a:effectLst/>
              </a:rPr>
              <a:t>Cooperrider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, David L., Diana Whitney, and Jacqueline M. Stavros. </a:t>
            </a:r>
            <a:r>
              <a:rPr lang="en-US" sz="1400" b="0" i="1" dirty="0">
                <a:solidFill>
                  <a:schemeClr val="tx1"/>
                </a:solidFill>
                <a:effectLst/>
              </a:rPr>
              <a:t>Appreciative Inquiry Handbook - For Leaders of Change</a:t>
            </a:r>
            <a:r>
              <a:rPr lang="en-US" sz="1400" b="0" dirty="0">
                <a:solidFill>
                  <a:schemeClr val="tx1"/>
                </a:solidFill>
                <a:effectLst/>
              </a:rPr>
              <a:t>. 2nd ed. Brunswick: Crown Custom, 2008. Print.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23" y="1099738"/>
            <a:ext cx="5805602" cy="420161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948602" y="1781666"/>
            <a:ext cx="1850232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955857" y="2590946"/>
            <a:ext cx="1850232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Dream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03983" y="3464646"/>
            <a:ext cx="1850232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03983" y="4408628"/>
            <a:ext cx="1850232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Destiny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9651" y="152400"/>
            <a:ext cx="8229600" cy="571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Overview of </a:t>
            </a:r>
            <a:r>
              <a:rPr lang="en-US" dirty="0" smtClean="0"/>
              <a:t>AI 4-D Cycle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 smtClean="0"/>
              <a:t>Figure 1.1 </a:t>
            </a:r>
            <a:r>
              <a:rPr lang="en-US" sz="1600" dirty="0" smtClean="0"/>
              <a:t>- </a:t>
            </a:r>
            <a:r>
              <a:rPr lang="en-US" sz="1600" b="0" dirty="0" err="1">
                <a:effectLst/>
              </a:rPr>
              <a:t>Cooperrider</a:t>
            </a:r>
            <a:r>
              <a:rPr lang="en-US" sz="1600" b="0" dirty="0">
                <a:effectLst/>
              </a:rPr>
              <a:t>, David L., Diana Whitney, and Jacqueline M. Stavros. </a:t>
            </a:r>
            <a:r>
              <a:rPr lang="en-US" sz="1600" b="0" i="1" dirty="0">
                <a:effectLst/>
              </a:rPr>
              <a:t>Appreciative Inquiry Handbook - For Leaders of Change</a:t>
            </a:r>
            <a:r>
              <a:rPr lang="en-US" sz="1600" b="0" dirty="0">
                <a:effectLst/>
              </a:rPr>
              <a:t>. 2nd ed. Brunswick: Crown Custom, 2008. Print.</a:t>
            </a:r>
            <a:endParaRPr lang="en-US" sz="1600" dirty="0"/>
          </a:p>
        </p:txBody>
      </p:sp>
      <p:pic>
        <p:nvPicPr>
          <p:cNvPr id="5" name="Content Placeholder 4" descr="first Discovery, then dream, then design,lastly destiny" title="4-D cycl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219200"/>
            <a:ext cx="5808907" cy="3886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Affirmative Topic Choices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Stated in the positive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Objectives staff want to accomplish and learn more about</a:t>
            </a:r>
          </a:p>
          <a:p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Picture 4" descr="team of 4 people spell Goal" title="Go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56" y="3352801"/>
            <a:ext cx="3671888" cy="27181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954E-C6B2-4BF3-ADB1-EA3F9F51B0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7A1116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7295</TotalTime>
  <Words>966</Words>
  <Application>Microsoft Office PowerPoint</Application>
  <PresentationFormat>On-screen Show (4:3)</PresentationFormat>
  <Paragraphs>225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(Body)</vt:lpstr>
      <vt:lpstr>Lucida Sans Unicode</vt:lpstr>
      <vt:lpstr>Verdana</vt:lpstr>
      <vt:lpstr>Wingdings 2</vt:lpstr>
      <vt:lpstr>Wingdings 3</vt:lpstr>
      <vt:lpstr>Concourse</vt:lpstr>
      <vt:lpstr>RHP 8 &amp; 17  Joint Learning Collaborative Event</vt:lpstr>
      <vt:lpstr>Overview </vt:lpstr>
      <vt:lpstr>Do you want to help your DSRIP team(s)… </vt:lpstr>
      <vt:lpstr>Relationship between  AI, QA &amp; QI</vt:lpstr>
      <vt:lpstr>What is Appreciative Inquiry?  </vt:lpstr>
      <vt:lpstr>What is a Positive Core? </vt:lpstr>
      <vt:lpstr>Traditional Problem Solving vs. AI         Figure 1.2 - Cooperrider, David L., Diana Whitney, and Jacqueline M. Stavros. Appreciative Inquiry Handbook - For Leaders of Change. 2nd ed. Brunswick: Crown Custom, 2008. Print.</vt:lpstr>
      <vt:lpstr>Overview of AI 4-D Cycle         Figure 1.1 - Cooperrider, David L., Diana Whitney, and Jacqueline M. Stavros. Appreciative Inquiry Handbook - For Leaders of Change. 2nd ed. Brunswick: Crown Custom, 2008. Print.</vt:lpstr>
      <vt:lpstr>Affirmative Topic Choices</vt:lpstr>
      <vt:lpstr>AI helps teams operate at their best by focusing on its positive core and using positive dialogue.  </vt:lpstr>
      <vt:lpstr>AI Foundational Questions – Interviewing Process</vt:lpstr>
      <vt:lpstr> Managing Change            Cooperrider, David L., Diana Whitney, and Jacqueline M. Stavros. Appreciative Inquiry Handbook - For Leaders of Change. 2nd ed. Brunswick: Crown Custom, 2008. Print.</vt:lpstr>
      <vt:lpstr>Example: Getting Started Worksheet</vt:lpstr>
      <vt:lpstr> Where Can I Apply AI?          Table 7.1 - Cooperrider, David L., Diana Whitney, and Jacqueline M. Stavros. Appreciative Inquiry Handbook - For Leaders of Change. 2nd ed. Brunswick: Crown Custom, 2008. Print. </vt:lpstr>
      <vt:lpstr>Example 1: Starting a New Partnership</vt:lpstr>
      <vt:lpstr>Example 2: Starting a New Partnership</vt:lpstr>
      <vt:lpstr>Example 3: Starting a New Partnership</vt:lpstr>
      <vt:lpstr>Who uses AI?</vt:lpstr>
      <vt:lpstr>References, Resources and Links </vt:lpstr>
      <vt:lpstr>Case Study</vt:lpstr>
      <vt:lpstr>Question and Answer</vt:lpstr>
    </vt:vector>
  </TitlesOfParts>
  <Company>Texas A&amp;M Health Sciences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1115 Medicaid Waiver</dc:title>
  <dc:creator>bienski@tamhsc.edu</dc:creator>
  <cp:lastModifiedBy>Lawson, Gina</cp:lastModifiedBy>
  <cp:revision>419</cp:revision>
  <cp:lastPrinted>2014-09-19T15:09:45Z</cp:lastPrinted>
  <dcterms:created xsi:type="dcterms:W3CDTF">2013-03-19T16:47:26Z</dcterms:created>
  <dcterms:modified xsi:type="dcterms:W3CDTF">2014-09-23T15:28:08Z</dcterms:modified>
</cp:coreProperties>
</file>